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57" r:id="rId2"/>
  </p:sldIdLst>
  <p:sldSz cx="6858000" cy="9144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p:scale>
          <a:sx n="125" d="100"/>
          <a:sy n="125" d="100"/>
        </p:scale>
        <p:origin x="678" y="-4080"/>
      </p:cViewPr>
      <p:guideLst/>
    </p:cSldViewPr>
  </p:slideViewPr>
  <p:notesTextViewPr>
    <p:cViewPr>
      <p:scale>
        <a:sx n="1" d="1"/>
        <a:sy n="1" d="1"/>
      </p:scale>
      <p:origin x="0" y="0"/>
    </p:cViewPr>
  </p:notesTextViewPr>
  <p:notesViewPr>
    <p:cSldViewPr snapToGrid="0">
      <p:cViewPr varScale="1">
        <p:scale>
          <a:sx n="95" d="100"/>
          <a:sy n="95" d="100"/>
        </p:scale>
        <p:origin x="3187" y="58"/>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F3FF7A-B243-44F5-B2B9-446021B9FF1E}"/>
              </a:ext>
            </a:extLst>
          </p:cNvPr>
          <p:cNvSpPr>
            <a:spLocks noGrp="1"/>
          </p:cNvSpPr>
          <p:nvPr>
            <p:ph type="hdr" sz="quarter"/>
          </p:nvPr>
        </p:nvSpPr>
        <p:spPr>
          <a:xfrm>
            <a:off x="1" y="0"/>
            <a:ext cx="2945659" cy="498136"/>
          </a:xfrm>
          <a:prstGeom prst="rect">
            <a:avLst/>
          </a:prstGeom>
        </p:spPr>
        <p:txBody>
          <a:bodyPr vert="horz" lIns="92930" tIns="46465" rIns="92930" bIns="46465" rtlCol="0"/>
          <a:lstStyle>
            <a:lvl1pPr algn="l">
              <a:defRPr sz="1200"/>
            </a:lvl1pPr>
          </a:lstStyle>
          <a:p>
            <a:endParaRPr lang="en-US"/>
          </a:p>
        </p:txBody>
      </p:sp>
      <p:sp>
        <p:nvSpPr>
          <p:cNvPr id="3" name="Date Placeholder 2">
            <a:extLst>
              <a:ext uri="{FF2B5EF4-FFF2-40B4-BE49-F238E27FC236}">
                <a16:creationId xmlns:a16="http://schemas.microsoft.com/office/drawing/2014/main" id="{E842FDBF-F820-4B7D-8F6E-4CC7DC9E86E8}"/>
              </a:ext>
            </a:extLst>
          </p:cNvPr>
          <p:cNvSpPr>
            <a:spLocks noGrp="1"/>
          </p:cNvSpPr>
          <p:nvPr>
            <p:ph type="dt" sz="quarter" idx="1"/>
          </p:nvPr>
        </p:nvSpPr>
        <p:spPr>
          <a:xfrm>
            <a:off x="3850444" y="0"/>
            <a:ext cx="2945659" cy="498136"/>
          </a:xfrm>
          <a:prstGeom prst="rect">
            <a:avLst/>
          </a:prstGeom>
        </p:spPr>
        <p:txBody>
          <a:bodyPr vert="horz" lIns="92930" tIns="46465" rIns="92930" bIns="46465" rtlCol="0"/>
          <a:lstStyle>
            <a:lvl1pPr algn="r">
              <a:defRPr sz="1200"/>
            </a:lvl1pPr>
          </a:lstStyle>
          <a:p>
            <a:fld id="{7BEA4585-6C10-4616-B696-20CDC7E63E95}" type="datetimeFigureOut">
              <a:rPr lang="en-US" smtClean="0"/>
              <a:t>8/28/2019</a:t>
            </a:fld>
            <a:endParaRPr lang="en-US"/>
          </a:p>
        </p:txBody>
      </p:sp>
      <p:sp>
        <p:nvSpPr>
          <p:cNvPr id="4" name="Footer Placeholder 3">
            <a:extLst>
              <a:ext uri="{FF2B5EF4-FFF2-40B4-BE49-F238E27FC236}">
                <a16:creationId xmlns:a16="http://schemas.microsoft.com/office/drawing/2014/main" id="{54D47347-B4DE-48DB-8F86-20B5B15EEA19}"/>
              </a:ext>
            </a:extLst>
          </p:cNvPr>
          <p:cNvSpPr>
            <a:spLocks noGrp="1"/>
          </p:cNvSpPr>
          <p:nvPr>
            <p:ph type="ftr" sz="quarter" idx="2"/>
          </p:nvPr>
        </p:nvSpPr>
        <p:spPr>
          <a:xfrm>
            <a:off x="1" y="9430092"/>
            <a:ext cx="2945659" cy="49813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7C3F3D5-3A63-438F-88CD-D4D06B53F17D}"/>
              </a:ext>
            </a:extLst>
          </p:cNvPr>
          <p:cNvSpPr>
            <a:spLocks noGrp="1"/>
          </p:cNvSpPr>
          <p:nvPr>
            <p:ph type="sldNum" sz="quarter" idx="3"/>
          </p:nvPr>
        </p:nvSpPr>
        <p:spPr>
          <a:xfrm>
            <a:off x="3850444" y="9430092"/>
            <a:ext cx="2945659" cy="498135"/>
          </a:xfrm>
          <a:prstGeom prst="rect">
            <a:avLst/>
          </a:prstGeom>
        </p:spPr>
        <p:txBody>
          <a:bodyPr vert="horz" lIns="92930" tIns="46465" rIns="92930" bIns="46465" rtlCol="0" anchor="b"/>
          <a:lstStyle>
            <a:lvl1pPr algn="r">
              <a:defRPr sz="1200"/>
            </a:lvl1pPr>
          </a:lstStyle>
          <a:p>
            <a:fld id="{C299EBE6-5C51-4C98-873A-E2A5DF1EB728}" type="slidenum">
              <a:rPr lang="en-US" smtClean="0"/>
              <a:t>‹#›</a:t>
            </a:fld>
            <a:endParaRPr lang="en-US"/>
          </a:p>
        </p:txBody>
      </p:sp>
    </p:spTree>
    <p:extLst>
      <p:ext uri="{BB962C8B-B14F-4D97-AF65-F5344CB8AC3E}">
        <p14:creationId xmlns:p14="http://schemas.microsoft.com/office/powerpoint/2010/main" val="41341232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1721BC-F329-4D29-B38C-594951DF1117}"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F1C3-A4FE-47DE-96CE-2708277BF6AE}" type="slidenum">
              <a:rPr lang="en-US" smtClean="0"/>
              <a:t>‹#›</a:t>
            </a:fld>
            <a:endParaRPr lang="en-US"/>
          </a:p>
        </p:txBody>
      </p:sp>
      <p:pic>
        <p:nvPicPr>
          <p:cNvPr id="7" name="Picture 6">
            <a:extLst>
              <a:ext uri="{FF2B5EF4-FFF2-40B4-BE49-F238E27FC236}">
                <a16:creationId xmlns:a16="http://schemas.microsoft.com/office/drawing/2014/main" id="{000AAEFA-845F-4D20-83F1-392217214F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2204399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12" y="58934"/>
            <a:ext cx="4839451" cy="948932"/>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61412" y="1644316"/>
            <a:ext cx="6735176" cy="7440750"/>
          </a:xfrm>
        </p:spPr>
        <p:txBody>
          <a:bodyPr>
            <a:normAutofit/>
          </a:bodyPr>
          <a:lstStyle>
            <a:lvl1pPr>
              <a:defRPr sz="18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8" name="Picture 7">
            <a:extLst>
              <a:ext uri="{FF2B5EF4-FFF2-40B4-BE49-F238E27FC236}">
                <a16:creationId xmlns:a16="http://schemas.microsoft.com/office/drawing/2014/main" id="{B3A5F085-DE57-4699-9E31-D33C00BB33E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
        <p:nvSpPr>
          <p:cNvPr id="13" name="Text Placeholder 12">
            <a:extLst>
              <a:ext uri="{FF2B5EF4-FFF2-40B4-BE49-F238E27FC236}">
                <a16:creationId xmlns:a16="http://schemas.microsoft.com/office/drawing/2014/main" id="{617517E9-B3AB-4C71-8F77-6C409B25FCDB}"/>
              </a:ext>
            </a:extLst>
          </p:cNvPr>
          <p:cNvSpPr>
            <a:spLocks noGrp="1"/>
          </p:cNvSpPr>
          <p:nvPr>
            <p:ph type="body" sz="quarter" idx="13"/>
          </p:nvPr>
        </p:nvSpPr>
        <p:spPr>
          <a:xfrm>
            <a:off x="61411" y="1066800"/>
            <a:ext cx="6735177" cy="518582"/>
          </a:xfrm>
        </p:spPr>
        <p:txBody>
          <a:bodyPr>
            <a:noAutofit/>
          </a:bodyPr>
          <a:lstStyle>
            <a:lvl1pPr marL="0" indent="0">
              <a:buNone/>
              <a:defRPr sz="1400"/>
            </a:lvl1pPr>
            <a:lvl2pPr marL="342900" indent="0">
              <a:buNone/>
              <a:defRPr sz="1100"/>
            </a:lvl2pPr>
            <a:lvl3pPr marL="685800" indent="0">
              <a:buNone/>
              <a:defRPr sz="1050"/>
            </a:lvl3pPr>
            <a:lvl4pPr marL="1028700" indent="0">
              <a:buNone/>
              <a:defRPr sz="1000"/>
            </a:lvl4pPr>
            <a:lvl5pPr marL="1371600" indent="0">
              <a:buNone/>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0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1721BC-F329-4D29-B38C-594951DF1117}" type="datetimeFigureOut">
              <a:rPr lang="en-US" smtClean="0"/>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06F1C3-A4FE-47DE-96CE-2708277BF6AE}" type="slidenum">
              <a:rPr lang="en-US" smtClean="0"/>
              <a:t>‹#›</a:t>
            </a:fld>
            <a:endParaRPr lang="en-US"/>
          </a:p>
        </p:txBody>
      </p:sp>
      <p:pic>
        <p:nvPicPr>
          <p:cNvPr id="7" name="Picture 6">
            <a:extLst>
              <a:ext uri="{FF2B5EF4-FFF2-40B4-BE49-F238E27FC236}">
                <a16:creationId xmlns:a16="http://schemas.microsoft.com/office/drawing/2014/main" id="{E53C09FA-2991-47D5-B283-B1B6C4BEC6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155384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412" y="72190"/>
            <a:ext cx="4839451" cy="930442"/>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61411" y="1649550"/>
            <a:ext cx="3324727" cy="7422260"/>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471862" y="1649550"/>
            <a:ext cx="3324725" cy="7422259"/>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E98452E6-EFC7-417F-9B59-24DCFB340A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
        <p:nvSpPr>
          <p:cNvPr id="9" name="Text Placeholder 12">
            <a:extLst>
              <a:ext uri="{FF2B5EF4-FFF2-40B4-BE49-F238E27FC236}">
                <a16:creationId xmlns:a16="http://schemas.microsoft.com/office/drawing/2014/main" id="{7D6AA5EB-6403-4E97-98EE-F9E8D19DC1AA}"/>
              </a:ext>
            </a:extLst>
          </p:cNvPr>
          <p:cNvSpPr>
            <a:spLocks noGrp="1"/>
          </p:cNvSpPr>
          <p:nvPr>
            <p:ph type="body" sz="quarter" idx="13"/>
          </p:nvPr>
        </p:nvSpPr>
        <p:spPr>
          <a:xfrm>
            <a:off x="61411" y="1066800"/>
            <a:ext cx="6735177" cy="518582"/>
          </a:xfrm>
        </p:spPr>
        <p:txBody>
          <a:bodyPr>
            <a:noAutofit/>
          </a:bodyPr>
          <a:lstStyle>
            <a:lvl1pPr marL="0" indent="0">
              <a:buNone/>
              <a:defRPr sz="1400"/>
            </a:lvl1pPr>
            <a:lvl2pPr marL="342900" indent="0">
              <a:buNone/>
              <a:defRPr sz="1100"/>
            </a:lvl2pPr>
            <a:lvl3pPr marL="685800" indent="0">
              <a:buNone/>
              <a:defRPr sz="1050"/>
            </a:lvl3pPr>
            <a:lvl4pPr marL="1028700" indent="0">
              <a:buNone/>
              <a:defRPr sz="1000"/>
            </a:lvl4pPr>
            <a:lvl5pPr marL="1371600" indent="0">
              <a:buNone/>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6080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2" name="Title 1"/>
          <p:cNvSpPr>
            <a:spLocks noGrp="1"/>
          </p:cNvSpPr>
          <p:nvPr>
            <p:ph type="title"/>
          </p:nvPr>
        </p:nvSpPr>
        <p:spPr>
          <a:xfrm>
            <a:off x="61412" y="72190"/>
            <a:ext cx="4839451" cy="930442"/>
          </a:xfrm>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sz="half" idx="1"/>
          </p:nvPr>
        </p:nvSpPr>
        <p:spPr>
          <a:xfrm>
            <a:off x="61411" y="1649550"/>
            <a:ext cx="2217989" cy="7422260"/>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578597" y="1649550"/>
            <a:ext cx="2217990" cy="7422259"/>
          </a:xfrm>
        </p:spPr>
        <p:txBody>
          <a:bodyPr>
            <a:normAutofit/>
          </a:bodyPr>
          <a:lstStyle>
            <a:lvl1pPr>
              <a:defRPr sz="1800"/>
            </a:lvl1pPr>
            <a:lvl2pPr>
              <a:defRPr sz="1400"/>
            </a:lvl2pPr>
            <a:lvl3pPr>
              <a:defRPr sz="1200"/>
            </a:lvl3pPr>
            <a:lvl4pPr>
              <a:defRPr sz="11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E98452E6-EFC7-417F-9B59-24DCFB340A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
        <p:nvSpPr>
          <p:cNvPr id="9" name="Text Placeholder 12">
            <a:extLst>
              <a:ext uri="{FF2B5EF4-FFF2-40B4-BE49-F238E27FC236}">
                <a16:creationId xmlns:a16="http://schemas.microsoft.com/office/drawing/2014/main" id="{7D6AA5EB-6403-4E97-98EE-F9E8D19DC1AA}"/>
              </a:ext>
            </a:extLst>
          </p:cNvPr>
          <p:cNvSpPr>
            <a:spLocks noGrp="1"/>
          </p:cNvSpPr>
          <p:nvPr>
            <p:ph type="body" sz="quarter" idx="13"/>
          </p:nvPr>
        </p:nvSpPr>
        <p:spPr>
          <a:xfrm>
            <a:off x="61411" y="1066800"/>
            <a:ext cx="6735177" cy="518582"/>
          </a:xfrm>
        </p:spPr>
        <p:txBody>
          <a:bodyPr>
            <a:noAutofit/>
          </a:bodyPr>
          <a:lstStyle>
            <a:lvl1pPr marL="0" indent="0">
              <a:buNone/>
              <a:defRPr sz="1400"/>
            </a:lvl1pPr>
            <a:lvl2pPr marL="342900" indent="0">
              <a:buNone/>
              <a:defRPr sz="1100"/>
            </a:lvl2pPr>
            <a:lvl3pPr marL="685800" indent="0">
              <a:buNone/>
              <a:defRPr sz="1050"/>
            </a:lvl3pPr>
            <a:lvl4pPr marL="1028700" indent="0">
              <a:buNone/>
              <a:defRPr sz="1000"/>
            </a:lvl4pPr>
            <a:lvl5pPr marL="1371600" indent="0">
              <a:buNone/>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1BC0B99D-2763-4DF9-BDDF-361115FDD0EF}"/>
              </a:ext>
            </a:extLst>
          </p:cNvPr>
          <p:cNvSpPr>
            <a:spLocks noGrp="1"/>
          </p:cNvSpPr>
          <p:nvPr>
            <p:ph sz="quarter" idx="14"/>
          </p:nvPr>
        </p:nvSpPr>
        <p:spPr>
          <a:xfrm>
            <a:off x="2320004" y="1649550"/>
            <a:ext cx="2217989" cy="7422258"/>
          </a:xfrm>
        </p:spPr>
        <p:txBody>
          <a:bodyPr>
            <a:normAutofit/>
          </a:bodyPr>
          <a:lstStyle>
            <a:lvl1pPr>
              <a:defRPr sz="18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8496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1412" y="72191"/>
            <a:ext cx="4839451" cy="930441"/>
          </a:xfrm>
        </p:spPr>
        <p:txBody>
          <a:bodyPr>
            <a:noAutofit/>
          </a:bodyPr>
          <a:lstStyle>
            <a:lvl1pPr>
              <a:defRPr sz="2800"/>
            </a:lvl1pPr>
          </a:lstStyle>
          <a:p>
            <a:r>
              <a:rPr lang="en-US" dirty="0"/>
              <a:t>Click to edit Master title style</a:t>
            </a:r>
          </a:p>
        </p:txBody>
      </p:sp>
      <p:pic>
        <p:nvPicPr>
          <p:cNvPr id="6" name="Picture 5">
            <a:extLst>
              <a:ext uri="{FF2B5EF4-FFF2-40B4-BE49-F238E27FC236}">
                <a16:creationId xmlns:a16="http://schemas.microsoft.com/office/drawing/2014/main" id="{9B08FC54-C23D-4351-9DDC-629023D6FEF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373589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DB1E0C0-A650-4899-A970-F160A70AC35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57277" y="0"/>
            <a:ext cx="1839311" cy="1066800"/>
          </a:xfrm>
          <a:prstGeom prst="rect">
            <a:avLst/>
          </a:prstGeom>
        </p:spPr>
      </p:pic>
    </p:spTree>
    <p:extLst>
      <p:ext uri="{BB962C8B-B14F-4D97-AF65-F5344CB8AC3E}">
        <p14:creationId xmlns:p14="http://schemas.microsoft.com/office/powerpoint/2010/main" val="44137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31721BC-F329-4D29-B38C-594951DF1117}" type="datetimeFigureOut">
              <a:rPr lang="en-US" smtClean="0"/>
              <a:t>8/28/2019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206F1C3-A4FE-47DE-96CE-2708277BF6AE}" type="slidenum">
              <a:rPr lang="en-US" smtClean="0"/>
              <a:t>‹#›</a:t>
            </a:fld>
            <a:endParaRPr lang="en-US"/>
          </a:p>
        </p:txBody>
      </p:sp>
    </p:spTree>
    <p:extLst>
      <p:ext uri="{BB962C8B-B14F-4D97-AF65-F5344CB8AC3E}">
        <p14:creationId xmlns:p14="http://schemas.microsoft.com/office/powerpoint/2010/main" val="29420714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85" r:id="rId5"/>
    <p:sldLayoutId id="2147483678" r:id="rId6"/>
    <p:sldLayoutId id="2147483679"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6382F1-3CEB-47CC-82B6-24D26298AE59}"/>
              </a:ext>
            </a:extLst>
          </p:cNvPr>
          <p:cNvSpPr>
            <a:spLocks noGrp="1"/>
          </p:cNvSpPr>
          <p:nvPr>
            <p:ph type="title"/>
          </p:nvPr>
        </p:nvSpPr>
        <p:spPr/>
        <p:txBody>
          <a:bodyPr>
            <a:noAutofit/>
          </a:bodyPr>
          <a:lstStyle/>
          <a:p>
            <a:pPr algn="ctr"/>
            <a:r>
              <a:rPr lang="en-IN" dirty="0"/>
              <a:t>Predictive value of VLCADD acylcarnitine markers</a:t>
            </a:r>
            <a:endParaRPr lang="en-GB" dirty="0"/>
          </a:p>
        </p:txBody>
      </p:sp>
      <p:sp>
        <p:nvSpPr>
          <p:cNvPr id="4" name="Content Placeholder 3">
            <a:extLst>
              <a:ext uri="{FF2B5EF4-FFF2-40B4-BE49-F238E27FC236}">
                <a16:creationId xmlns:a16="http://schemas.microsoft.com/office/drawing/2014/main" id="{BE51A6D1-853E-4D3B-8812-71E43B766BF0}"/>
              </a:ext>
            </a:extLst>
          </p:cNvPr>
          <p:cNvSpPr>
            <a:spLocks noGrp="1"/>
          </p:cNvSpPr>
          <p:nvPr>
            <p:ph idx="1"/>
          </p:nvPr>
        </p:nvSpPr>
        <p:spPr>
          <a:xfrm>
            <a:off x="0" y="1721998"/>
            <a:ext cx="6796586" cy="7422001"/>
          </a:xfrm>
        </p:spPr>
        <p:txBody>
          <a:bodyPr>
            <a:normAutofit lnSpcReduction="10000"/>
          </a:bodyPr>
          <a:lstStyle/>
          <a:p>
            <a:pPr algn="just"/>
            <a:r>
              <a:rPr lang="en-IN" sz="1100" b="1" dirty="0"/>
              <a:t>Introduction:</a:t>
            </a:r>
            <a:r>
              <a:rPr lang="en-IN" sz="1100" dirty="0"/>
              <a:t> VLCAD deficiency is a mitochondrial long chain fatty acid oxidation defect which can lead to cardiomyopathy, fatty liver, skeletal myopathy, pericardial effusions, ventricular arrythmias and sudden death. It can be picked up by analysing carnitine/acylcarnitine’s using LCMSMS(1). The ratios of the acylcarnitine’s are used for diagnosis</a:t>
            </a:r>
            <a:endParaRPr lang="en-GB" sz="1100" dirty="0"/>
          </a:p>
          <a:p>
            <a:pPr algn="just"/>
            <a:r>
              <a:rPr lang="en-IN" sz="1100" b="1" dirty="0"/>
              <a:t>Objective:</a:t>
            </a:r>
            <a:r>
              <a:rPr lang="en-IN" sz="1100" dirty="0"/>
              <a:t> To retrospectively analyse patient LC/MS/MS data and find the predictive value of VLCADD acyl carnitine markers.</a:t>
            </a:r>
            <a:endParaRPr lang="en-GB" sz="1100" dirty="0"/>
          </a:p>
          <a:p>
            <a:pPr algn="just"/>
            <a:r>
              <a:rPr lang="en-IN" sz="1100" b="1" dirty="0"/>
              <a:t>Material and Method:</a:t>
            </a:r>
            <a:r>
              <a:rPr lang="en-IN" sz="1100" dirty="0"/>
              <a:t> Patient data from 2009-2019 were retrospectively analysed. </a:t>
            </a:r>
            <a:r>
              <a:rPr lang="en-US" sz="1100" dirty="0"/>
              <a:t>Samples were received for new born screening and diagnostic testing. The Carnitine and Acylcarnitine values of the samples were determined using LCMSMS derivatized method</a:t>
            </a:r>
            <a:r>
              <a:rPr lang="en-IN" sz="1100" dirty="0"/>
              <a:t>. We found 8 clinically and biochemically suspected VLCAD deficiency patients. Molecular confirmation was available for 6 patients. The markers used for diagnosis were C14, C14:1, C14:1/C2, C14:1/C4, C14:1/C5, C14:1/C8, C16 and C18:1 were compared between symptomatic DNA positive and DNA negative patients. </a:t>
            </a:r>
            <a:endParaRPr lang="en-GB" sz="1100" dirty="0"/>
          </a:p>
          <a:p>
            <a:pPr algn="just"/>
            <a:r>
              <a:rPr lang="en-IN" sz="1100" dirty="0"/>
              <a:t>From a cohort of 4054 NBS samples, the Mean, SD, mean ± SD were calculated. Mean and SD was also calculated for 6 samples with molecular confirmation.</a:t>
            </a:r>
            <a:endParaRPr lang="en-GB" sz="1100" dirty="0"/>
          </a:p>
          <a:p>
            <a:pPr algn="just"/>
            <a:r>
              <a:rPr lang="en-IN" sz="1100" b="1" dirty="0"/>
              <a:t>Result: </a:t>
            </a:r>
            <a:r>
              <a:rPr lang="en-IN" sz="1100" dirty="0"/>
              <a:t>Of 6 clinically and biochemically diagnosed cases. 4 patients were homozygous for mutation in ACADVL gene and 2 did not have any mutation. The mean and SD were as follows. The cut-offs were taken from a paper by </a:t>
            </a:r>
            <a:r>
              <a:rPr lang="en-IN" sz="1100" dirty="0" err="1"/>
              <a:t>G.La</a:t>
            </a:r>
            <a:r>
              <a:rPr lang="en-IN" sz="1100" dirty="0"/>
              <a:t>. Marca Et.al(2).</a:t>
            </a:r>
          </a:p>
          <a:p>
            <a:pPr algn="just"/>
            <a:endParaRPr lang="en-GB" sz="1100" dirty="0"/>
          </a:p>
          <a:p>
            <a:pPr marL="0" indent="0">
              <a:buNone/>
            </a:pPr>
            <a:endParaRPr lang="en-GB" dirty="0"/>
          </a:p>
          <a:p>
            <a:pPr marL="0" indent="0">
              <a:buNone/>
            </a:pPr>
            <a:endParaRPr lang="en-GB" dirty="0"/>
          </a:p>
          <a:p>
            <a:endParaRPr lang="en-GB" dirty="0"/>
          </a:p>
          <a:p>
            <a:endParaRPr lang="en-GB" dirty="0"/>
          </a:p>
          <a:p>
            <a:endParaRPr lang="en-GB" dirty="0"/>
          </a:p>
          <a:p>
            <a:endParaRPr lang="en-IN" sz="1200" b="1" dirty="0"/>
          </a:p>
          <a:p>
            <a:endParaRPr lang="en-IN" sz="1200" b="1" dirty="0"/>
          </a:p>
          <a:p>
            <a:pPr marL="0" indent="0">
              <a:buNone/>
            </a:pPr>
            <a:endParaRPr lang="en-IN" sz="1200" b="1" dirty="0"/>
          </a:p>
          <a:p>
            <a:pPr algn="just"/>
            <a:r>
              <a:rPr lang="en-IN" sz="1100" b="1" dirty="0"/>
              <a:t>Discussion and Conclusion: </a:t>
            </a:r>
            <a:r>
              <a:rPr lang="en-IN" sz="1100" dirty="0"/>
              <a:t>The results showed that the ratios of C14:1/C2, C14:1/C4, C14:1/C5, C14:1/C8 were better at predicting the positive samples than individual values when compared with the normal values obtained from Newborn screening. C14:1, C14:1/C5 had better predictive values ( 100% PPV and 100% NPV ) than C14, C14:1/C2, C14:1/C4 and C14:1/C8 in this cohort.</a:t>
            </a:r>
            <a:endParaRPr lang="en-GB" sz="1100" dirty="0"/>
          </a:p>
          <a:p>
            <a:pPr algn="just"/>
            <a:r>
              <a:rPr lang="en-IN" sz="1100" b="1" dirty="0"/>
              <a:t>References:</a:t>
            </a:r>
            <a:r>
              <a:rPr lang="en-IN" sz="1100" dirty="0"/>
              <a:t> </a:t>
            </a:r>
          </a:p>
          <a:p>
            <a:pPr algn="just"/>
            <a:r>
              <a:rPr lang="en-IN" sz="1100" dirty="0"/>
              <a:t>1. Wood J., Magera M, Rinaldo P, Seashore M, Strauss A, Friedman A. Diagnosis of Very long chain Acyl-Dehydrogenase deficiency, </a:t>
            </a:r>
            <a:r>
              <a:rPr lang="pt-BR" sz="1100" dirty="0"/>
              <a:t>Pediatrics. 2001 Jul;108(1):E19.</a:t>
            </a:r>
          </a:p>
          <a:p>
            <a:pPr algn="just"/>
            <a:r>
              <a:rPr lang="pt-BR" sz="1100" dirty="0"/>
              <a:t>2. G. la Marca &amp; S. Malvagia &amp; B. Casetta &amp; E. Pasquini &amp; M. A. Donati &amp; E. Zammarchi. Progress in expanded newborn screening for metabolic conditions by LC-MS/MS in Tuscany: Update on methods to reduce false tests, J Inherit Metab Dis (2008) 31 (Suppl 2):S395–S404</a:t>
            </a:r>
            <a:endParaRPr lang="en-GB" sz="1100" dirty="0"/>
          </a:p>
          <a:p>
            <a:pPr algn="just"/>
            <a:r>
              <a:rPr lang="en-IN" sz="1100" b="1" dirty="0"/>
              <a:t>Conflict of Interest</a:t>
            </a:r>
            <a:r>
              <a:rPr lang="en-IN" sz="1100" dirty="0"/>
              <a:t>: None</a:t>
            </a:r>
            <a:endParaRPr lang="en-GB" sz="1100" dirty="0"/>
          </a:p>
          <a:p>
            <a:endParaRPr lang="en-GB" dirty="0"/>
          </a:p>
        </p:txBody>
      </p:sp>
      <p:sp>
        <p:nvSpPr>
          <p:cNvPr id="10" name="Text Placeholder 9">
            <a:extLst>
              <a:ext uri="{FF2B5EF4-FFF2-40B4-BE49-F238E27FC236}">
                <a16:creationId xmlns:a16="http://schemas.microsoft.com/office/drawing/2014/main" id="{033C7B47-299C-43AF-8B8D-3E8870C6EF9C}"/>
              </a:ext>
            </a:extLst>
          </p:cNvPr>
          <p:cNvSpPr>
            <a:spLocks noGrp="1"/>
          </p:cNvSpPr>
          <p:nvPr>
            <p:ph type="body" sz="quarter" idx="13"/>
          </p:nvPr>
        </p:nvSpPr>
        <p:spPr>
          <a:xfrm>
            <a:off x="61411" y="1043940"/>
            <a:ext cx="6735177" cy="641985"/>
          </a:xfrm>
        </p:spPr>
        <p:txBody>
          <a:bodyPr/>
          <a:lstStyle/>
          <a:p>
            <a:pPr algn="ctr"/>
            <a:r>
              <a:rPr lang="en-IN" sz="1200" dirty="0"/>
              <a:t>Jalan RA, Kudalkar KV, Borugale MA, Gaikwad GS, Yadav NR, Nandgaonkar PD, Mohokar PV, Nalband SI, Kolape SR, Jalan AB</a:t>
            </a:r>
            <a:endParaRPr lang="en-GB" sz="1200" dirty="0"/>
          </a:p>
          <a:p>
            <a:pPr algn="ctr"/>
            <a:r>
              <a:rPr lang="en-IN" sz="1200" dirty="0"/>
              <a:t>Department of Biochemical genetics, N.I.R.M.A.N., Vashi, Navi Mumbai, 400703, India</a:t>
            </a:r>
          </a:p>
          <a:p>
            <a:pPr algn="ctr"/>
            <a:endParaRPr lang="en-IN" sz="1200" dirty="0"/>
          </a:p>
          <a:p>
            <a:pPr algn="ctr"/>
            <a:endParaRPr lang="en-IN" sz="1200" dirty="0"/>
          </a:p>
          <a:p>
            <a:pPr algn="ctr"/>
            <a:endParaRPr lang="en-US" sz="1200" dirty="0"/>
          </a:p>
        </p:txBody>
      </p:sp>
      <p:graphicFrame>
        <p:nvGraphicFramePr>
          <p:cNvPr id="12" name="Table 11">
            <a:extLst>
              <a:ext uri="{FF2B5EF4-FFF2-40B4-BE49-F238E27FC236}">
                <a16:creationId xmlns:a16="http://schemas.microsoft.com/office/drawing/2014/main" id="{A00F22B3-011B-42E0-9E15-9CB074915BBA}"/>
              </a:ext>
            </a:extLst>
          </p:cNvPr>
          <p:cNvGraphicFramePr>
            <a:graphicFrameLocks noGrp="1"/>
          </p:cNvGraphicFramePr>
          <p:nvPr>
            <p:extLst>
              <p:ext uri="{D42A27DB-BD31-4B8C-83A1-F6EECF244321}">
                <p14:modId xmlns:p14="http://schemas.microsoft.com/office/powerpoint/2010/main" val="3947998697"/>
              </p:ext>
            </p:extLst>
          </p:nvPr>
        </p:nvGraphicFramePr>
        <p:xfrm>
          <a:off x="61414" y="4572000"/>
          <a:ext cx="6735174" cy="2176112"/>
        </p:xfrm>
        <a:graphic>
          <a:graphicData uri="http://schemas.openxmlformats.org/drawingml/2006/table">
            <a:tbl>
              <a:tblPr firstRow="1" firstCol="1" bandRow="1">
                <a:tableStyleId>{5C22544A-7EE6-4342-B048-85BDC9FD1C3A}</a:tableStyleId>
              </a:tblPr>
              <a:tblGrid>
                <a:gridCol w="1086193">
                  <a:extLst>
                    <a:ext uri="{9D8B030D-6E8A-4147-A177-3AD203B41FA5}">
                      <a16:colId xmlns:a16="http://schemas.microsoft.com/office/drawing/2014/main" val="504247644"/>
                    </a:ext>
                  </a:extLst>
                </a:gridCol>
                <a:gridCol w="674526">
                  <a:extLst>
                    <a:ext uri="{9D8B030D-6E8A-4147-A177-3AD203B41FA5}">
                      <a16:colId xmlns:a16="http://schemas.microsoft.com/office/drawing/2014/main" val="1467922135"/>
                    </a:ext>
                  </a:extLst>
                </a:gridCol>
                <a:gridCol w="710348">
                  <a:extLst>
                    <a:ext uri="{9D8B030D-6E8A-4147-A177-3AD203B41FA5}">
                      <a16:colId xmlns:a16="http://schemas.microsoft.com/office/drawing/2014/main" val="1764386759"/>
                    </a:ext>
                  </a:extLst>
                </a:gridCol>
                <a:gridCol w="711021">
                  <a:extLst>
                    <a:ext uri="{9D8B030D-6E8A-4147-A177-3AD203B41FA5}">
                      <a16:colId xmlns:a16="http://schemas.microsoft.com/office/drawing/2014/main" val="1934169170"/>
                    </a:ext>
                  </a:extLst>
                </a:gridCol>
                <a:gridCol w="710348">
                  <a:extLst>
                    <a:ext uri="{9D8B030D-6E8A-4147-A177-3AD203B41FA5}">
                      <a16:colId xmlns:a16="http://schemas.microsoft.com/office/drawing/2014/main" val="3853082221"/>
                    </a:ext>
                  </a:extLst>
                </a:gridCol>
                <a:gridCol w="710348">
                  <a:extLst>
                    <a:ext uri="{9D8B030D-6E8A-4147-A177-3AD203B41FA5}">
                      <a16:colId xmlns:a16="http://schemas.microsoft.com/office/drawing/2014/main" val="2669418317"/>
                    </a:ext>
                  </a:extLst>
                </a:gridCol>
                <a:gridCol w="711021">
                  <a:extLst>
                    <a:ext uri="{9D8B030D-6E8A-4147-A177-3AD203B41FA5}">
                      <a16:colId xmlns:a16="http://schemas.microsoft.com/office/drawing/2014/main" val="1744790886"/>
                    </a:ext>
                  </a:extLst>
                </a:gridCol>
                <a:gridCol w="710348">
                  <a:extLst>
                    <a:ext uri="{9D8B030D-6E8A-4147-A177-3AD203B41FA5}">
                      <a16:colId xmlns:a16="http://schemas.microsoft.com/office/drawing/2014/main" val="4043443233"/>
                    </a:ext>
                  </a:extLst>
                </a:gridCol>
                <a:gridCol w="711021">
                  <a:extLst>
                    <a:ext uri="{9D8B030D-6E8A-4147-A177-3AD203B41FA5}">
                      <a16:colId xmlns:a16="http://schemas.microsoft.com/office/drawing/2014/main" val="1265027313"/>
                    </a:ext>
                  </a:extLst>
                </a:gridCol>
              </a:tblGrid>
              <a:tr h="183240">
                <a:tc>
                  <a:txBody>
                    <a:bodyPr/>
                    <a:lstStyle/>
                    <a:p>
                      <a:pPr>
                        <a:lnSpc>
                          <a:spcPct val="107000"/>
                        </a:lnSpc>
                        <a:spcAft>
                          <a:spcPts val="0"/>
                        </a:spcAft>
                      </a:pPr>
                      <a:r>
                        <a:rPr lang="en-IN" sz="1000" dirty="0">
                          <a:effectLst/>
                        </a:rPr>
                        <a:t> </a:t>
                      </a:r>
                      <a:r>
                        <a:rPr lang="en-IN" sz="1000" dirty="0" err="1">
                          <a:effectLst/>
                        </a:rPr>
                        <a:t>Acylcarnitines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C14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C14:1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C14:1/C2</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C14:1/C4</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C14:1/C5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C14:1/C8</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C16</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C18:1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1198835402"/>
                  </a:ext>
                </a:extLst>
              </a:tr>
              <a:tr h="235319">
                <a:tc>
                  <a:txBody>
                    <a:bodyPr/>
                    <a:lstStyle/>
                    <a:p>
                      <a:pPr>
                        <a:lnSpc>
                          <a:spcPct val="107000"/>
                        </a:lnSpc>
                        <a:spcAft>
                          <a:spcPts val="0"/>
                        </a:spcAft>
                      </a:pPr>
                      <a:r>
                        <a:rPr lang="en-IN" sz="1000" dirty="0">
                          <a:effectLst/>
                        </a:rPr>
                        <a:t>Cut offs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0.57 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 0.44</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 0.023</a:t>
                      </a:r>
                    </a:p>
                  </a:txBody>
                  <a:tcPr marL="63850" marR="63850" marT="0" marB="0"/>
                </a:tc>
                <a:tc>
                  <a:txBody>
                    <a:bodyPr/>
                    <a:lstStyle/>
                    <a:p>
                      <a:pPr algn="ctr">
                        <a:lnSpc>
                          <a:spcPct val="107000"/>
                        </a:lnSpc>
                        <a:spcAft>
                          <a:spcPts val="0"/>
                        </a:spcAft>
                      </a:pPr>
                      <a:r>
                        <a:rPr lang="en-IN" sz="1000" dirty="0">
                          <a:effectLst/>
                        </a:rPr>
                        <a:t> 1.42</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 3.69</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 3.51</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 5.6</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 2.43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1143585604"/>
                  </a:ext>
                </a:extLst>
              </a:tr>
              <a:tr h="317335">
                <a:tc>
                  <a:txBody>
                    <a:bodyPr/>
                    <a:lstStyle/>
                    <a:p>
                      <a:pPr>
                        <a:lnSpc>
                          <a:spcPct val="107000"/>
                        </a:lnSpc>
                        <a:spcAft>
                          <a:spcPts val="0"/>
                        </a:spcAft>
                      </a:pPr>
                      <a:r>
                        <a:rPr lang="en-IN" sz="1000" dirty="0">
                          <a:effectLst/>
                        </a:rPr>
                        <a:t>DNA confirmed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7.47±9.0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5.77±4.11</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1.36±1.27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38.85 ± 38.54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16.84 ± 4.78</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59.04 ± 36.37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15.0 ± 16.46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3.42 ± 3.72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1437995708"/>
                  </a:ext>
                </a:extLst>
              </a:tr>
              <a:tr h="317335">
                <a:tc>
                  <a:txBody>
                    <a:bodyPr/>
                    <a:lstStyle/>
                    <a:p>
                      <a:pPr>
                        <a:lnSpc>
                          <a:spcPct val="107000"/>
                        </a:lnSpc>
                        <a:spcAft>
                          <a:spcPts val="0"/>
                        </a:spcAft>
                      </a:pPr>
                      <a:r>
                        <a:rPr lang="en-IN" sz="1000" dirty="0">
                          <a:effectLst/>
                        </a:rPr>
                        <a:t>DNA not confirmed</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0.9±0.05</a:t>
                      </a:r>
                    </a:p>
                    <a:p>
                      <a:pPr algn="ctr">
                        <a:lnSpc>
                          <a:spcPct val="107000"/>
                        </a:lnSpc>
                        <a:spcAft>
                          <a:spcPts val="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0.36±0.17</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0.02±0.01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1.1±0.16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1.14±0.03</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2.26±0.68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8.61±6.28</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1.2±0.44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4058184994"/>
                  </a:ext>
                </a:extLst>
              </a:tr>
              <a:tr h="317335">
                <a:tc>
                  <a:txBody>
                    <a:bodyPr/>
                    <a:lstStyle/>
                    <a:p>
                      <a:pPr>
                        <a:lnSpc>
                          <a:spcPct val="107000"/>
                        </a:lnSpc>
                        <a:spcAft>
                          <a:spcPts val="0"/>
                        </a:spcAft>
                      </a:pPr>
                      <a:r>
                        <a:rPr lang="en-IN" sz="1000" dirty="0">
                          <a:effectLst/>
                        </a:rPr>
                        <a:t>DNA confirmed (4) PPV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4/4</a:t>
                      </a:r>
                    </a:p>
                    <a:p>
                      <a:pPr algn="ctr">
                        <a:lnSpc>
                          <a:spcPct val="107000"/>
                        </a:lnSpc>
                        <a:spcAft>
                          <a:spcPts val="0"/>
                        </a:spcAft>
                      </a:pPr>
                      <a:r>
                        <a:rPr lang="en-IN" sz="1000" dirty="0">
                          <a:effectLst/>
                        </a:rPr>
                        <a:t>100%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4/4</a:t>
                      </a:r>
                    </a:p>
                    <a:p>
                      <a:pPr algn="ctr">
                        <a:lnSpc>
                          <a:spcPct val="107000"/>
                        </a:lnSpc>
                        <a:spcAft>
                          <a:spcPts val="0"/>
                        </a:spcAft>
                      </a:pPr>
                      <a:r>
                        <a:rPr lang="en-IN" sz="1000" b="1"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4/4</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4/4</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4/4</a:t>
                      </a:r>
                    </a:p>
                    <a:p>
                      <a:pPr algn="ctr">
                        <a:lnSpc>
                          <a:spcPct val="107000"/>
                        </a:lnSpc>
                        <a:spcAft>
                          <a:spcPts val="0"/>
                        </a:spcAft>
                      </a:pPr>
                      <a:r>
                        <a:rPr lang="en-IN" sz="1000" b="1"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3/4</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75%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2/4</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50%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¾</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75%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1852812187"/>
                  </a:ext>
                </a:extLst>
              </a:tr>
              <a:tr h="377350">
                <a:tc>
                  <a:txBody>
                    <a:bodyPr/>
                    <a:lstStyle/>
                    <a:p>
                      <a:pPr>
                        <a:lnSpc>
                          <a:spcPct val="107000"/>
                        </a:lnSpc>
                        <a:spcAft>
                          <a:spcPts val="0"/>
                        </a:spcAft>
                      </a:pPr>
                      <a:r>
                        <a:rPr lang="en-IN" sz="1000" dirty="0">
                          <a:effectLst/>
                        </a:rPr>
                        <a:t>Not </a:t>
                      </a:r>
                      <a:r>
                        <a:rPr lang="en-IN" sz="1000">
                          <a:effectLst/>
                        </a:rPr>
                        <a:t>DNA confirmed </a:t>
                      </a:r>
                      <a:r>
                        <a:rPr lang="en-IN" sz="1000" dirty="0">
                          <a:effectLst/>
                        </a:rPr>
                        <a:t>(2</a:t>
                      </a:r>
                      <a:r>
                        <a:rPr lang="en-IN" sz="1000" dirty="0">
                          <a:effectLst/>
                          <a:latin typeface="Calibri" panose="020F0502020204030204" pitchFamily="34" charset="0"/>
                          <a:ea typeface="Calibri" panose="020F0502020204030204" pitchFamily="34" charset="0"/>
                          <a:cs typeface="Times New Roman" panose="02020603050405020304" pitchFamily="18" charset="0"/>
                        </a:rPr>
                        <a:t>) NPV</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2/2</a:t>
                      </a:r>
                    </a:p>
                    <a:p>
                      <a:pPr algn="ctr">
                        <a:lnSpc>
                          <a:spcPct val="107000"/>
                        </a:lnSpc>
                        <a:spcAft>
                          <a:spcPts val="0"/>
                        </a:spcAft>
                      </a:pPr>
                      <a:r>
                        <a:rPr lang="en-IN" sz="1000" dirty="0">
                          <a:effectLst/>
                        </a:rPr>
                        <a:t>0%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0/2</a:t>
                      </a:r>
                    </a:p>
                    <a:p>
                      <a:pPr algn="ctr">
                        <a:lnSpc>
                          <a:spcPct val="107000"/>
                        </a:lnSpc>
                        <a:spcAft>
                          <a:spcPts val="0"/>
                        </a:spcAft>
                      </a:pPr>
                      <a:r>
                        <a:rPr lang="en-IN" sz="1000" b="1"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2/2</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1/2</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50%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0/2</a:t>
                      </a:r>
                    </a:p>
                    <a:p>
                      <a:pPr algn="ctr">
                        <a:lnSpc>
                          <a:spcPct val="107000"/>
                        </a:lnSpc>
                        <a:spcAft>
                          <a:spcPts val="0"/>
                        </a:spcAft>
                      </a:pPr>
                      <a:r>
                        <a:rPr lang="en-IN" sz="1000" b="1"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0/2</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100%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½</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50%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1/2 </a:t>
                      </a:r>
                    </a:p>
                    <a:p>
                      <a:pPr algn="ctr">
                        <a:lnSpc>
                          <a:spcPct val="107000"/>
                        </a:lnSpc>
                        <a:spcAft>
                          <a:spcPts val="0"/>
                        </a:spcAft>
                      </a:pPr>
                      <a:r>
                        <a:rPr lang="en-IN" sz="1000" dirty="0">
                          <a:effectLst/>
                          <a:latin typeface="Calibri" panose="020F0502020204030204" pitchFamily="34" charset="0"/>
                          <a:ea typeface="Calibri" panose="020F0502020204030204" pitchFamily="34" charset="0"/>
                          <a:cs typeface="Times New Roman" panose="02020603050405020304" pitchFamily="18" charset="0"/>
                        </a:rPr>
                        <a:t>50%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2672006333"/>
                  </a:ext>
                </a:extLst>
              </a:tr>
              <a:tr h="317335">
                <a:tc>
                  <a:txBody>
                    <a:bodyPr/>
                    <a:lstStyle/>
                    <a:p>
                      <a:pPr>
                        <a:lnSpc>
                          <a:spcPct val="107000"/>
                        </a:lnSpc>
                        <a:spcAft>
                          <a:spcPts val="0"/>
                        </a:spcAft>
                      </a:pPr>
                      <a:r>
                        <a:rPr lang="en-IN" sz="1000" dirty="0">
                          <a:effectLst/>
                        </a:rPr>
                        <a:t>Newborn Screening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0.28±0.17</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0.26±0.20</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a:effectLst/>
                        </a:rPr>
                        <a:t>0.03±0.03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1.31±1.55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b="1" dirty="0">
                          <a:effectLst/>
                        </a:rPr>
                        <a:t>1.26±1.12</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5.56±4.0</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3.78±2.4</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tc>
                  <a:txBody>
                    <a:bodyPr/>
                    <a:lstStyle/>
                    <a:p>
                      <a:pPr algn="ctr">
                        <a:lnSpc>
                          <a:spcPct val="107000"/>
                        </a:lnSpc>
                        <a:spcAft>
                          <a:spcPts val="0"/>
                        </a:spcAft>
                      </a:pPr>
                      <a:r>
                        <a:rPr lang="en-IN" sz="1000" dirty="0">
                          <a:effectLst/>
                        </a:rPr>
                        <a:t>1.46±0.85</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850" marR="63850" marT="0" marB="0"/>
                </a:tc>
                <a:extLst>
                  <a:ext uri="{0D108BD9-81ED-4DB2-BD59-A6C34878D82A}">
                    <a16:rowId xmlns:a16="http://schemas.microsoft.com/office/drawing/2014/main" val="3232398712"/>
                  </a:ext>
                </a:extLst>
              </a:tr>
            </a:tbl>
          </a:graphicData>
        </a:graphic>
      </p:graphicFrame>
    </p:spTree>
    <p:extLst>
      <p:ext uri="{BB962C8B-B14F-4D97-AF65-F5344CB8AC3E}">
        <p14:creationId xmlns:p14="http://schemas.microsoft.com/office/powerpoint/2010/main" val="4482408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581</TotalTime>
  <Words>639</Words>
  <Application>Microsoft Office PowerPoint</Application>
  <PresentationFormat>On-screen Show (4:3)</PresentationFormat>
  <Paragraphs>102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Predictive value of VLCADD acylcarnitine markers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Löbker</dc:creator>
  <cp:lastModifiedBy>jalanrishikesh@yahoo.com</cp:lastModifiedBy>
  <cp:revision>36</cp:revision>
  <cp:lastPrinted>2019-08-13T11:00:38Z</cp:lastPrinted>
  <dcterms:created xsi:type="dcterms:W3CDTF">2019-07-15T18:11:53Z</dcterms:created>
  <dcterms:modified xsi:type="dcterms:W3CDTF">2019-08-28T06:34:28Z</dcterms:modified>
</cp:coreProperties>
</file>