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58" r:id="rId2"/>
  </p:sldIdLst>
  <p:sldSz cx="6858000" cy="9144000" type="screen4x3"/>
  <p:notesSz cx="6954838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>
        <p:scale>
          <a:sx n="75" d="100"/>
          <a:sy n="75" d="100"/>
        </p:scale>
        <p:origin x="-1686" y="118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187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07F3FF7A-B243-44F5-B2B9-446021B9FF1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E842FDBF-F820-4B7D-8F6E-4CC7DC9E86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7BEA4585-6C10-4616-B696-20CDC7E63E95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4D47347-B4DE-48DB-8F86-20B5B15EEA1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7C3F3D5-3A63-438F-88CD-D4D06B53F17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C299EBE6-5C51-4C98-873A-E2A5DF1EB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23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21BC-F329-4D29-B38C-594951DF1117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F1C3-A4FE-47DE-96CE-2708277BF6A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000AAEFA-845F-4D20-83F1-392217214F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277" y="0"/>
            <a:ext cx="1839311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399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12" y="58934"/>
            <a:ext cx="4839451" cy="948932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12" y="1644316"/>
            <a:ext cx="6735176" cy="744075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B3A5F085-DE57-4699-9E31-D33C00BB33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277" y="0"/>
            <a:ext cx="1839311" cy="1066800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="" xmlns:a16="http://schemas.microsoft.com/office/drawing/2014/main" id="{617517E9-B3AB-4C71-8F77-6C409B25FC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411" y="1066800"/>
            <a:ext cx="6735177" cy="518582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100"/>
            </a:lvl2pPr>
            <a:lvl3pPr marL="685800" indent="0">
              <a:buNone/>
              <a:defRPr sz="1050"/>
            </a:lvl3pPr>
            <a:lvl4pPr marL="1028700" indent="0">
              <a:buNone/>
              <a:defRPr sz="1000"/>
            </a:lvl4pPr>
            <a:lvl5pPr marL="13716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05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21BC-F329-4D29-B38C-594951DF1117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F1C3-A4FE-47DE-96CE-2708277BF6A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E53C09FA-2991-47D5-B283-B1B6C4BEC6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277" y="0"/>
            <a:ext cx="1839311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841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12" y="72190"/>
            <a:ext cx="4839451" cy="930442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411" y="1649550"/>
            <a:ext cx="3324727" cy="74222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2" y="1649550"/>
            <a:ext cx="3324725" cy="742225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E98452E6-EFC7-417F-9B59-24DCFB340A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277" y="0"/>
            <a:ext cx="1839311" cy="1066800"/>
          </a:xfrm>
          <a:prstGeom prst="rect">
            <a:avLst/>
          </a:prstGeom>
        </p:spPr>
      </p:pic>
      <p:sp>
        <p:nvSpPr>
          <p:cNvPr id="9" name="Text Placeholder 12">
            <a:extLst>
              <a:ext uri="{FF2B5EF4-FFF2-40B4-BE49-F238E27FC236}">
                <a16:creationId xmlns="" xmlns:a16="http://schemas.microsoft.com/office/drawing/2014/main" id="{7D6AA5EB-6403-4E97-98EE-F9E8D19DC1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411" y="1066800"/>
            <a:ext cx="6735177" cy="518582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100"/>
            </a:lvl2pPr>
            <a:lvl3pPr marL="685800" indent="0">
              <a:buNone/>
              <a:defRPr sz="1050"/>
            </a:lvl3pPr>
            <a:lvl4pPr marL="1028700" indent="0">
              <a:buNone/>
              <a:defRPr sz="1000"/>
            </a:lvl4pPr>
            <a:lvl5pPr marL="13716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0801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12" y="72190"/>
            <a:ext cx="4839451" cy="930442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411" y="1649550"/>
            <a:ext cx="2217989" cy="74222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597" y="1649550"/>
            <a:ext cx="2217990" cy="742225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E98452E6-EFC7-417F-9B59-24DCFB340A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277" y="0"/>
            <a:ext cx="1839311" cy="1066800"/>
          </a:xfrm>
          <a:prstGeom prst="rect">
            <a:avLst/>
          </a:prstGeom>
        </p:spPr>
      </p:pic>
      <p:sp>
        <p:nvSpPr>
          <p:cNvPr id="9" name="Text Placeholder 12">
            <a:extLst>
              <a:ext uri="{FF2B5EF4-FFF2-40B4-BE49-F238E27FC236}">
                <a16:creationId xmlns="" xmlns:a16="http://schemas.microsoft.com/office/drawing/2014/main" id="{7D6AA5EB-6403-4E97-98EE-F9E8D19DC1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411" y="1066800"/>
            <a:ext cx="6735177" cy="518582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100"/>
            </a:lvl2pPr>
            <a:lvl3pPr marL="685800" indent="0">
              <a:buNone/>
              <a:defRPr sz="1050"/>
            </a:lvl3pPr>
            <a:lvl4pPr marL="1028700" indent="0">
              <a:buNone/>
              <a:defRPr sz="1000"/>
            </a:lvl4pPr>
            <a:lvl5pPr marL="13716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1BC0B99D-2763-4DF9-BDDF-361115FDD0E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320004" y="1649550"/>
            <a:ext cx="2217989" cy="742225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8496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12" y="72191"/>
            <a:ext cx="4839451" cy="930441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9B08FC54-C23D-4351-9DDC-629023D6FE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277" y="0"/>
            <a:ext cx="1839311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895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7DB1E0C0-A650-4899-A970-F160A70AC3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277" y="0"/>
            <a:ext cx="1839311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374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721BC-F329-4D29-B38C-594951DF1117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6F1C3-A4FE-47DE-96CE-2708277BF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07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85" r:id="rId5"/>
    <p:sldLayoutId id="2147483678" r:id="rId6"/>
    <p:sldLayoutId id="2147483679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1A6382F1-3CEB-47CC-82B6-24D26298A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b="1" dirty="0"/>
              <a:t>Predictive values of CPT1 ratio in symptomatically diagnosed Indian patients</a:t>
            </a:r>
            <a:endParaRPr lang="en-IN" sz="20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CAC1C4B8-9528-40A8-8E2F-8B779534A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824" y="1917700"/>
            <a:ext cx="6531976" cy="7112000"/>
          </a:xfrm>
        </p:spPr>
        <p:txBody>
          <a:bodyPr>
            <a:normAutofit/>
          </a:bodyPr>
          <a:lstStyle/>
          <a:p>
            <a:pPr algn="just"/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Introduction: 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Carnitine 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Palmitoyl Transferase (CPT I) deficiency (OMIM # 255120) is an autosomal recessive disorder of long chain fatty acid oxidation. 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Objective: 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asses predictive values of free carnitine (C0) and CPT1 ratio [C0/C16+C18)] in symptomatically diagnosed patients.</a:t>
            </a:r>
          </a:p>
          <a:p>
            <a:pPr lvl="0" algn="just"/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Material and Method: 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is retrospective study of 6 patients diagnosed with CPT1 deficiency from January 2014 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April 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2019. These 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patients presented with hepatomegaly, hypoketotic hypoglycemia, failure to thrive, altered sensorium and abnormal liver function tests. 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  Acyl 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carnitine profile was performed by TMS (Tandem Mass Spectroscopy), Free fatty acids (FFA) and β-hydroxybutyrate (βHB) by colorimetry, Organic acids profile by GC-MS to ascertain the diagnosis. Molecular studies were performed at Centogene (GmbH ) Germany to confirm the 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diagnosis.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="" xmlns:a16="http://schemas.microsoft.com/office/drawing/2014/main" id="{033C7B47-299C-43AF-8B8D-3E8870C6EF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411" y="952500"/>
            <a:ext cx="6735177" cy="914400"/>
          </a:xfrm>
        </p:spPr>
        <p:txBody>
          <a:bodyPr/>
          <a:lstStyle/>
          <a:p>
            <a:r>
              <a:rPr lang="en-US" b="1" i="1" u="sng" dirty="0"/>
              <a:t>Kudalkar K</a:t>
            </a:r>
            <a:r>
              <a:rPr lang="en-US" b="1" i="1" dirty="0"/>
              <a:t>, </a:t>
            </a:r>
            <a:r>
              <a:rPr lang="en-US" b="1" i="1" dirty="0" err="1"/>
              <a:t>Nandgaonkar</a:t>
            </a:r>
            <a:r>
              <a:rPr lang="en-US" b="1" i="1" dirty="0"/>
              <a:t> P, Jalan R, </a:t>
            </a:r>
            <a:r>
              <a:rPr lang="en-US" b="1" i="1" dirty="0" err="1"/>
              <a:t>Borugale</a:t>
            </a:r>
            <a:r>
              <a:rPr lang="en-US" b="1" i="1" dirty="0"/>
              <a:t> M, Gaikwad G, Yadav N, </a:t>
            </a:r>
            <a:r>
              <a:rPr lang="en-US" b="1" i="1" dirty="0" err="1"/>
              <a:t>Mohokar</a:t>
            </a:r>
            <a:r>
              <a:rPr lang="en-US" b="1" i="1" dirty="0"/>
              <a:t> P, </a:t>
            </a:r>
            <a:r>
              <a:rPr lang="en-US" b="1" i="1" dirty="0" err="1"/>
              <a:t>Nalband</a:t>
            </a:r>
            <a:r>
              <a:rPr lang="en-US" b="1" i="1" dirty="0"/>
              <a:t> S, </a:t>
            </a:r>
            <a:r>
              <a:rPr lang="en-US" b="1" i="1" dirty="0" err="1" smtClean="0"/>
              <a:t>Kolape</a:t>
            </a:r>
            <a:r>
              <a:rPr lang="en-US" b="1" i="1" dirty="0" smtClean="0"/>
              <a:t> </a:t>
            </a:r>
            <a:r>
              <a:rPr lang="en-US" b="1" i="1" dirty="0"/>
              <a:t>S, Jalan A </a:t>
            </a:r>
            <a:endParaRPr lang="en-IN" dirty="0"/>
          </a:p>
          <a:p>
            <a:r>
              <a:rPr lang="en-US" sz="1400" dirty="0" err="1" smtClean="0"/>
              <a:t>Navi</a:t>
            </a:r>
            <a:r>
              <a:rPr lang="en-US" sz="1400" dirty="0" smtClean="0"/>
              <a:t> </a:t>
            </a:r>
            <a:r>
              <a:rPr lang="en-US" sz="1400" dirty="0"/>
              <a:t>Mumbai Institute of </a:t>
            </a:r>
            <a:r>
              <a:rPr lang="en-US" sz="1400" dirty="0" smtClean="0"/>
              <a:t>Research </a:t>
            </a:r>
            <a:r>
              <a:rPr lang="en-US" sz="1400" dirty="0"/>
              <a:t>In mental and Neurological handicap , </a:t>
            </a:r>
            <a:r>
              <a:rPr lang="en-US" sz="1400" dirty="0" err="1" smtClean="0"/>
              <a:t>Navi</a:t>
            </a:r>
            <a:r>
              <a:rPr lang="en-US" sz="1400" dirty="0" smtClean="0"/>
              <a:t> </a:t>
            </a:r>
            <a:r>
              <a:rPr lang="en-US" sz="1400" dirty="0"/>
              <a:t>Mumbai, India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751533"/>
              </p:ext>
            </p:extLst>
          </p:nvPr>
        </p:nvGraphicFramePr>
        <p:xfrm>
          <a:off x="363935" y="3760485"/>
          <a:ext cx="6207918" cy="10001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5877"/>
                <a:gridCol w="1549496"/>
                <a:gridCol w="1549496"/>
                <a:gridCol w="1763049"/>
              </a:tblGrid>
              <a:tr h="17616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2791" marR="6279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CPT1 genetically confirmed</a:t>
                      </a:r>
                      <a:endParaRPr lang="en-US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2791" marR="6279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 mutation identified in </a:t>
                      </a:r>
                      <a:r>
                        <a:rPr lang="en-US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CPT1 gene</a:t>
                      </a:r>
                      <a:endParaRPr lang="en-US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2791" marR="6279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Normal new </a:t>
                      </a:r>
                      <a:r>
                        <a:rPr lang="en-US" sz="10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borns</a:t>
                      </a:r>
                      <a:endParaRPr lang="en-US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2791" marR="62791" marT="0" marB="0"/>
                </a:tc>
              </a:tr>
              <a:tr h="17616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n=</a:t>
                      </a:r>
                      <a:endParaRPr lang="en-US" sz="105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2791" marR="627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2791" marR="6279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2791" marR="627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4061</a:t>
                      </a:r>
                      <a:endParaRPr lang="en-US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2791" marR="62791" marT="0" marB="0" anchor="ctr"/>
                </a:tc>
              </a:tr>
              <a:tr h="17616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C0 </a:t>
                      </a:r>
                      <a:r>
                        <a:rPr lang="en-US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(Mean ± SD)</a:t>
                      </a:r>
                      <a:endParaRPr lang="en-US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2791" marR="627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227.98 ± 22.03</a:t>
                      </a:r>
                      <a:endParaRPr lang="en-US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2791" marR="6279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280.71 ± 116.18</a:t>
                      </a:r>
                      <a:endParaRPr lang="en-US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2791" marR="627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32.17 ± 14.77</a:t>
                      </a:r>
                      <a:endParaRPr lang="en-US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2791" marR="62791" marT="0" marB="0" anchor="ctr"/>
                </a:tc>
              </a:tr>
              <a:tr h="17616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C0/(C16+C18) mean</a:t>
                      </a:r>
                      <a:endParaRPr lang="en-US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2791" marR="627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2399.39 ± 1068.62</a:t>
                      </a:r>
                      <a:endParaRPr lang="en-US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2791" marR="6279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249.21 ± 79.83</a:t>
                      </a:r>
                      <a:endParaRPr lang="en-US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2791" marR="627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8.59 ± 5.42</a:t>
                      </a:r>
                      <a:endParaRPr lang="en-US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2791" marR="62791" marT="0" marB="0" anchor="ctr"/>
                </a:tc>
              </a:tr>
            </a:tbl>
          </a:graphicData>
        </a:graphic>
      </p:graphicFrame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280988" y="4733391"/>
            <a:ext cx="6373812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Results: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 patients diagnosed with CPT 1 deficiency; 2 patients presented with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hypoketotic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hypoglycemia, 2 with massive hepatomegaly, 1 with encephalopathy and 1 with macro-vesicular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steatosis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on liver biopsy.  None of our patients had myopathy or cardiomyopathy or renal tubular acidosis. Of these 4 patients were found to have homozygous mutations in CPT1A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gene.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We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found significantly elevated C0 (227.98±22.03 umol/L, NR: 24.7-66.6) and elevated CPT1 ratio (2399.39±1068.62, NR&lt; 100).  Genetic diagnosis could not be established in 2 patients. These patients showed elevated C0 (280.70±116.17 umol/L) but the CPT1 ratio was not significantly elevated (249.20±79.82). Normal cohort of newborns had C0 of 32.17±14.77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umol/L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and CPT1 ratio of 8.59±5.42 .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Two out of six patients expired (SS and MF) both having 19 folds elevated CPT ratio (mortality 33%). Two patients showed uncertain mutation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c.1958T&gt;C in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exon 16 and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c.1817G&gt;A in intron 15 of CPTIA gene.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One of the patients showed previously unreported mutation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c.281+1G&gt;A of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homozygous variant in intron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All mutations were found to be in </a:t>
            </a:r>
            <a:r>
              <a:rPr lang="en-US" sz="1100" i="1" dirty="0">
                <a:latin typeface="Times New Roman" pitchFamily="18" charset="0"/>
                <a:cs typeface="Times New Roman" pitchFamily="18" charset="0"/>
              </a:rPr>
              <a:t>CPTI – A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gene </a:t>
            </a:r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en-US" sz="105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Conclusion: 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In our small cohort of six patients there is high mortality rate of 33%. In our cohort, CPT1 ratio was significantly elevated in molecularly proven patients (&gt; 1500) and not significantly elevated in remaining suspected patients (&lt; 300), suggesting that this can have a greater predictive value as compared to only C0 levels which were elevated in both groups.  Treatment suggested: Frequent feeding, preferably with high calorie and low fat diet. MCT oil supplementation.  </a:t>
            </a:r>
          </a:p>
          <a:p>
            <a:pPr lvl="0" algn="just"/>
            <a:endParaRPr lang="en-US" sz="105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References :-</a:t>
            </a:r>
          </a:p>
          <a:p>
            <a:pPr lvl="0"/>
            <a:r>
              <a:rPr lang="en-US" sz="800" dirty="0" err="1" smtClean="0">
                <a:latin typeface="Times New Roman" pitchFamily="18" charset="0"/>
                <a:cs typeface="Times New Roman" pitchFamily="18" charset="0"/>
              </a:rPr>
              <a:t>Bonnefont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, J. P., Haas, R., Wolff, J., </a:t>
            </a:r>
            <a:r>
              <a:rPr lang="en-US" sz="800" dirty="0" err="1">
                <a:latin typeface="Times New Roman" pitchFamily="18" charset="0"/>
                <a:cs typeface="Times New Roman" pitchFamily="18" charset="0"/>
              </a:rPr>
              <a:t>Thuy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, L. P., </a:t>
            </a:r>
            <a:r>
              <a:rPr lang="en-US" sz="800" dirty="0" err="1">
                <a:latin typeface="Times New Roman" pitchFamily="18" charset="0"/>
                <a:cs typeface="Times New Roman" pitchFamily="18" charset="0"/>
              </a:rPr>
              <a:t>Buchta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, R., Carroll, J. E., </a:t>
            </a:r>
            <a:r>
              <a:rPr lang="en-US" sz="800" dirty="0" err="1">
                <a:latin typeface="Times New Roman" pitchFamily="18" charset="0"/>
                <a:cs typeface="Times New Roman" pitchFamily="18" charset="0"/>
              </a:rPr>
              <a:t>Saudubray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, J.-M., </a:t>
            </a:r>
            <a:r>
              <a:rPr lang="en-US" sz="800" dirty="0" err="1">
                <a:latin typeface="Times New Roman" pitchFamily="18" charset="0"/>
                <a:cs typeface="Times New Roman" pitchFamily="18" charset="0"/>
              </a:rPr>
              <a:t>Demaugre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, F., </a:t>
            </a:r>
            <a:r>
              <a:rPr lang="en-US" sz="800" dirty="0" err="1">
                <a:latin typeface="Times New Roman" pitchFamily="18" charset="0"/>
                <a:cs typeface="Times New Roman" pitchFamily="18" charset="0"/>
              </a:rPr>
              <a:t>Nyhan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, W. L. Deficiency of carnitine </a:t>
            </a:r>
            <a:r>
              <a:rPr lang="en-US" sz="800" dirty="0" err="1">
                <a:latin typeface="Times New Roman" pitchFamily="18" charset="0"/>
                <a:cs typeface="Times New Roman" pitchFamily="18" charset="0"/>
              </a:rPr>
              <a:t>palmitoyltransferase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 I. J. Child Neurol. 4: 197-202, 1989.</a:t>
            </a:r>
          </a:p>
          <a:p>
            <a:pPr lvl="0"/>
            <a:r>
              <a:rPr lang="en-US" sz="800" dirty="0" err="1">
                <a:latin typeface="Times New Roman" pitchFamily="18" charset="0"/>
                <a:cs typeface="Times New Roman" pitchFamily="18" charset="0"/>
              </a:rPr>
              <a:t>Luise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latin typeface="Times New Roman" pitchFamily="18" charset="0"/>
                <a:cs typeface="Times New Roman" pitchFamily="18" charset="0"/>
              </a:rPr>
              <a:t>Borch,corresponding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 author1 Allan </a:t>
            </a:r>
            <a:r>
              <a:rPr lang="en-US" sz="800" dirty="0" err="1">
                <a:latin typeface="Times New Roman" pitchFamily="18" charset="0"/>
                <a:cs typeface="Times New Roman" pitchFamily="18" charset="0"/>
              </a:rPr>
              <a:t>Meldgaard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 Lund,2 </a:t>
            </a:r>
            <a:r>
              <a:rPr lang="en-US" sz="800" dirty="0" err="1">
                <a:latin typeface="Times New Roman" pitchFamily="18" charset="0"/>
                <a:cs typeface="Times New Roman" pitchFamily="18" charset="0"/>
              </a:rPr>
              <a:t>Flemming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 Wibrand,2 Ernst Christensen,2 Charlotte Søndergaard,3 </a:t>
            </a:r>
            <a:r>
              <a:rPr lang="en-US" sz="800" dirty="0" err="1">
                <a:latin typeface="Times New Roman" pitchFamily="18" charset="0"/>
                <a:cs typeface="Times New Roman" pitchFamily="18" charset="0"/>
              </a:rPr>
              <a:t>Birthe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 Gahrn,4 David Michael Hougaard,5 </a:t>
            </a:r>
            <a:r>
              <a:rPr lang="en-US" sz="800" dirty="0" err="1">
                <a:latin typeface="Times New Roman" pitchFamily="18" charset="0"/>
                <a:cs typeface="Times New Roman" pitchFamily="18" charset="0"/>
              </a:rPr>
              <a:t>Brage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latin typeface="Times New Roman" pitchFamily="18" charset="0"/>
                <a:cs typeface="Times New Roman" pitchFamily="18" charset="0"/>
              </a:rPr>
              <a:t>Storstein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 Andresen,6 </a:t>
            </a:r>
            <a:r>
              <a:rPr lang="en-US" sz="800" dirty="0" err="1">
                <a:latin typeface="Times New Roman" pitchFamily="18" charset="0"/>
                <a:cs typeface="Times New Roman" pitchFamily="18" charset="0"/>
              </a:rPr>
              <a:t>Niels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 Gregersen,4 and </a:t>
            </a:r>
            <a:r>
              <a:rPr lang="en-US" sz="800" dirty="0" err="1">
                <a:latin typeface="Times New Roman" pitchFamily="18" charset="0"/>
                <a:cs typeface="Times New Roman" pitchFamily="18" charset="0"/>
              </a:rPr>
              <a:t>Rikke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latin typeface="Times New Roman" pitchFamily="18" charset="0"/>
                <a:cs typeface="Times New Roman" pitchFamily="18" charset="0"/>
              </a:rPr>
              <a:t>Katrine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dirty="0" err="1">
                <a:latin typeface="Times New Roman" pitchFamily="18" charset="0"/>
                <a:cs typeface="Times New Roman" pitchFamily="18" charset="0"/>
              </a:rPr>
              <a:t>Jentoft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 Olsen4. Normal Levels of Plasma Free Carnitine and </a:t>
            </a:r>
            <a:r>
              <a:rPr lang="en-US" sz="800" dirty="0" err="1">
                <a:latin typeface="Times New Roman" pitchFamily="18" charset="0"/>
                <a:cs typeface="Times New Roman" pitchFamily="18" charset="0"/>
              </a:rPr>
              <a:t>Acylcarnitines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 in Follow-Up Samples from a </a:t>
            </a:r>
            <a:r>
              <a:rPr lang="en-US" sz="800" dirty="0" err="1">
                <a:latin typeface="Times New Roman" pitchFamily="18" charset="0"/>
                <a:cs typeface="Times New Roman" pitchFamily="18" charset="0"/>
              </a:rPr>
              <a:t>Presymptomatic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 Case of Carnitine </a:t>
            </a:r>
            <a:r>
              <a:rPr lang="en-US" sz="800" dirty="0" err="1">
                <a:latin typeface="Times New Roman" pitchFamily="18" charset="0"/>
                <a:cs typeface="Times New Roman" pitchFamily="18" charset="0"/>
              </a:rPr>
              <a:t>Palmitoyl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 Transferase 1 (CPT1) Deficiency Detected Through Newborn Screening in Denmark</a:t>
            </a:r>
            <a:r>
              <a:rPr lang="en-US" sz="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595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</TotalTime>
  <Words>650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Predictive values of CPT1 ratio in symptomatically diagnosed Indian patients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Löbker</dc:creator>
  <cp:lastModifiedBy>admin</cp:lastModifiedBy>
  <cp:revision>26</cp:revision>
  <cp:lastPrinted>2019-08-16T06:54:44Z</cp:lastPrinted>
  <dcterms:created xsi:type="dcterms:W3CDTF">2019-07-15T18:11:53Z</dcterms:created>
  <dcterms:modified xsi:type="dcterms:W3CDTF">2019-08-21T05:57:17Z</dcterms:modified>
</cp:coreProperties>
</file>