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
  </p:handoutMasterIdLst>
  <p:sldIdLst>
    <p:sldId id="257" r:id="rId2"/>
  </p:sldIdLst>
  <p:sldSz cx="6858000" cy="9144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p:scale>
          <a:sx n="150" d="100"/>
          <a:sy n="150" d="100"/>
        </p:scale>
        <p:origin x="-150" y="3660"/>
      </p:cViewPr>
      <p:guideLst>
        <p:guide orient="horz" pos="2880"/>
        <p:guide pos="2160"/>
      </p:guideLst>
    </p:cSldViewPr>
  </p:slideViewPr>
  <p:notesTextViewPr>
    <p:cViewPr>
      <p:scale>
        <a:sx n="1" d="1"/>
        <a:sy n="1" d="1"/>
      </p:scale>
      <p:origin x="0" y="0"/>
    </p:cViewPr>
  </p:notesTextViewPr>
  <p:notesViewPr>
    <p:cSldViewPr snapToGrid="0">
      <p:cViewPr varScale="1">
        <p:scale>
          <a:sx n="95" d="100"/>
          <a:sy n="95" d="100"/>
        </p:scale>
        <p:origin x="3187" y="58"/>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nil%20Jalan\Desktop\LSD\LS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LSDs in India</a:t>
            </a:r>
          </a:p>
        </c:rich>
      </c:tx>
      <c:layout>
        <c:manualLayout>
          <c:xMode val="edge"/>
          <c:yMode val="edge"/>
          <c:x val="0.36070818287904249"/>
          <c:y val="0"/>
        </c:manualLayout>
      </c:layout>
      <c:overlay val="0"/>
    </c:title>
    <c:autoTitleDeleted val="0"/>
    <c:plotArea>
      <c:layout>
        <c:manualLayout>
          <c:layoutTarget val="inner"/>
          <c:xMode val="edge"/>
          <c:yMode val="edge"/>
          <c:x val="8.2060774422122826E-2"/>
          <c:y val="0"/>
          <c:w val="0.90575488928498793"/>
          <c:h val="0.68930585319716975"/>
        </c:manualLayout>
      </c:layout>
      <c:barChart>
        <c:barDir val="col"/>
        <c:grouping val="clustered"/>
        <c:varyColors val="0"/>
        <c:ser>
          <c:idx val="0"/>
          <c:order val="0"/>
          <c:invertIfNegative val="0"/>
          <c:dLbls>
            <c:spPr>
              <a:noFill/>
              <a:ln>
                <a:noFill/>
              </a:ln>
              <a:effectLst/>
            </c:spPr>
            <c:txPr>
              <a:bodyPr/>
              <a:lstStyle/>
              <a:p>
                <a:pPr>
                  <a:defRPr sz="60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'LSD Groups'!$C$370:$C$392</c:f>
              <c:strCache>
                <c:ptCount val="23"/>
                <c:pt idx="0">
                  <c:v>Gaucher’s Disease</c:v>
                </c:pt>
                <c:pt idx="1">
                  <c:v>Niemann Pick – A/B</c:v>
                </c:pt>
                <c:pt idx="2">
                  <c:v>Niemann Pick – C</c:v>
                </c:pt>
                <c:pt idx="3">
                  <c:v>Pompe</c:v>
                </c:pt>
                <c:pt idx="4">
                  <c:v>Krabbe</c:v>
                </c:pt>
                <c:pt idx="5">
                  <c:v>Fabry’s Disease</c:v>
                </c:pt>
                <c:pt idx="6">
                  <c:v>MLD</c:v>
                </c:pt>
                <c:pt idx="7">
                  <c:v>MPS I</c:v>
                </c:pt>
                <c:pt idx="8">
                  <c:v>MPS II</c:v>
                </c:pt>
                <c:pt idx="9">
                  <c:v>MPS III A</c:v>
                </c:pt>
                <c:pt idx="10">
                  <c:v>MPS III B</c:v>
                </c:pt>
                <c:pt idx="11">
                  <c:v>MPS III C</c:v>
                </c:pt>
                <c:pt idx="12">
                  <c:v>MPS III D</c:v>
                </c:pt>
                <c:pt idx="13">
                  <c:v>MS IV – A </c:v>
                </c:pt>
                <c:pt idx="14">
                  <c:v>MPS IV – B </c:v>
                </c:pt>
                <c:pt idx="15">
                  <c:v>MPS VI</c:v>
                </c:pt>
                <c:pt idx="16">
                  <c:v>MPS VII</c:v>
                </c:pt>
                <c:pt idx="17">
                  <c:v>GM1 Gangliosidosis</c:v>
                </c:pt>
                <c:pt idx="18">
                  <c:v>Mucolipidosis – Type I </c:v>
                </c:pt>
                <c:pt idx="19">
                  <c:v>GM2 Gangliosidosis </c:v>
                </c:pt>
                <c:pt idx="20">
                  <c:v>Neuronal Ceroid Lipofuscinosis</c:v>
                </c:pt>
                <c:pt idx="21">
                  <c:v>Farber’s Disease</c:v>
                </c:pt>
                <c:pt idx="22">
                  <c:v>Wolman</c:v>
                </c:pt>
              </c:strCache>
            </c:strRef>
          </c:cat>
          <c:val>
            <c:numRef>
              <c:f>'LSD Groups'!$D$370:$D$392</c:f>
              <c:numCache>
                <c:formatCode>General</c:formatCode>
                <c:ptCount val="23"/>
                <c:pt idx="0">
                  <c:v>34</c:v>
                </c:pt>
                <c:pt idx="1">
                  <c:v>21</c:v>
                </c:pt>
                <c:pt idx="2">
                  <c:v>18</c:v>
                </c:pt>
                <c:pt idx="3">
                  <c:v>6</c:v>
                </c:pt>
                <c:pt idx="4">
                  <c:v>6</c:v>
                </c:pt>
                <c:pt idx="5">
                  <c:v>2</c:v>
                </c:pt>
                <c:pt idx="6">
                  <c:v>16</c:v>
                </c:pt>
                <c:pt idx="7">
                  <c:v>14</c:v>
                </c:pt>
                <c:pt idx="8">
                  <c:v>10</c:v>
                </c:pt>
                <c:pt idx="9">
                  <c:v>9</c:v>
                </c:pt>
                <c:pt idx="10">
                  <c:v>4</c:v>
                </c:pt>
                <c:pt idx="11">
                  <c:v>3</c:v>
                </c:pt>
                <c:pt idx="12">
                  <c:v>4</c:v>
                </c:pt>
                <c:pt idx="13">
                  <c:v>23</c:v>
                </c:pt>
                <c:pt idx="14">
                  <c:v>0</c:v>
                </c:pt>
                <c:pt idx="15">
                  <c:v>6</c:v>
                </c:pt>
                <c:pt idx="16">
                  <c:v>0</c:v>
                </c:pt>
                <c:pt idx="17">
                  <c:v>5</c:v>
                </c:pt>
                <c:pt idx="18">
                  <c:v>2</c:v>
                </c:pt>
                <c:pt idx="19">
                  <c:v>4</c:v>
                </c:pt>
                <c:pt idx="20">
                  <c:v>4</c:v>
                </c:pt>
                <c:pt idx="21">
                  <c:v>0</c:v>
                </c:pt>
                <c:pt idx="22">
                  <c:v>1</c:v>
                </c:pt>
              </c:numCache>
            </c:numRef>
          </c:val>
          <c:extLst xmlns:c16r2="http://schemas.microsoft.com/office/drawing/2015/06/chart">
            <c:ext xmlns:c16="http://schemas.microsoft.com/office/drawing/2014/chart" uri="{C3380CC4-5D6E-409C-BE32-E72D297353CC}">
              <c16:uniqueId val="{00000000-94F7-4FBC-BAFE-1C4327E2195D}"/>
            </c:ext>
          </c:extLst>
        </c:ser>
        <c:dLbls>
          <c:showLegendKey val="0"/>
          <c:showVal val="0"/>
          <c:showCatName val="0"/>
          <c:showSerName val="0"/>
          <c:showPercent val="0"/>
          <c:showBubbleSize val="0"/>
        </c:dLbls>
        <c:gapWidth val="75"/>
        <c:overlap val="40"/>
        <c:axId val="165433728"/>
        <c:axId val="165435264"/>
      </c:barChart>
      <c:catAx>
        <c:axId val="165433728"/>
        <c:scaling>
          <c:orientation val="minMax"/>
        </c:scaling>
        <c:delete val="0"/>
        <c:axPos val="b"/>
        <c:numFmt formatCode="General" sourceLinked="0"/>
        <c:majorTickMark val="none"/>
        <c:minorTickMark val="none"/>
        <c:tickLblPos val="nextTo"/>
        <c:txPr>
          <a:bodyPr/>
          <a:lstStyle/>
          <a:p>
            <a:pPr>
              <a:defRPr sz="500" b="1"/>
            </a:pPr>
            <a:endParaRPr lang="en-US"/>
          </a:p>
        </c:txPr>
        <c:crossAx val="165435264"/>
        <c:crosses val="autoZero"/>
        <c:auto val="1"/>
        <c:lblAlgn val="ctr"/>
        <c:lblOffset val="100"/>
        <c:noMultiLvlLbl val="0"/>
      </c:catAx>
      <c:valAx>
        <c:axId val="165435264"/>
        <c:scaling>
          <c:orientation val="minMax"/>
        </c:scaling>
        <c:delete val="1"/>
        <c:axPos val="l"/>
        <c:majorGridlines/>
        <c:numFmt formatCode="General" sourceLinked="1"/>
        <c:majorTickMark val="none"/>
        <c:minorTickMark val="none"/>
        <c:tickLblPos val="nextTo"/>
        <c:crossAx val="165433728"/>
        <c:crosses val="autoZero"/>
        <c:crossBetween val="between"/>
      </c:valAx>
      <c:spPr>
        <a:noFill/>
        <a:ln w="25400">
          <a:noFill/>
        </a:ln>
      </c:spPr>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F3FF7A-B243-44F5-B2B9-446021B9FF1E}"/>
              </a:ext>
            </a:extLst>
          </p:cNvPr>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a:extLst>
              <a:ext uri="{FF2B5EF4-FFF2-40B4-BE49-F238E27FC236}">
                <a16:creationId xmlns:a16="http://schemas.microsoft.com/office/drawing/2014/main" xmlns="" id="{E842FDBF-F820-4B7D-8F6E-4CC7DC9E86E8}"/>
              </a:ext>
            </a:extLst>
          </p:cNvPr>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7BEA4585-6C10-4616-B696-20CDC7E63E95}" type="datetimeFigureOut">
              <a:rPr lang="en-US" smtClean="0"/>
              <a:t>8/21/2019</a:t>
            </a:fld>
            <a:endParaRPr lang="en-US"/>
          </a:p>
        </p:txBody>
      </p:sp>
      <p:sp>
        <p:nvSpPr>
          <p:cNvPr id="4" name="Footer Placeholder 3">
            <a:extLst>
              <a:ext uri="{FF2B5EF4-FFF2-40B4-BE49-F238E27FC236}">
                <a16:creationId xmlns:a16="http://schemas.microsoft.com/office/drawing/2014/main" xmlns="" id="{54D47347-B4DE-48DB-8F86-20B5B15EEA19}"/>
              </a:ext>
            </a:extLst>
          </p:cNvPr>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17C3F3D5-3A63-438F-88CD-D4D06B53F17D}"/>
              </a:ext>
            </a:extLst>
          </p:cNvPr>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C299EBE6-5C51-4C98-873A-E2A5DF1EB728}" type="slidenum">
              <a:rPr lang="en-US" smtClean="0"/>
              <a:t>‹#›</a:t>
            </a:fld>
            <a:endParaRPr lang="en-US"/>
          </a:p>
        </p:txBody>
      </p:sp>
    </p:spTree>
    <p:extLst>
      <p:ext uri="{BB962C8B-B14F-4D97-AF65-F5344CB8AC3E}">
        <p14:creationId xmlns:p14="http://schemas.microsoft.com/office/powerpoint/2010/main" val="41341232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1721BC-F329-4D29-B38C-594951DF1117}"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F1C3-A4FE-47DE-96CE-2708277BF6AE}" type="slidenum">
              <a:rPr lang="en-US" smtClean="0"/>
              <a:t>‹#›</a:t>
            </a:fld>
            <a:endParaRPr lang="en-US"/>
          </a:p>
        </p:txBody>
      </p:sp>
      <p:pic>
        <p:nvPicPr>
          <p:cNvPr id="7" name="Picture 6">
            <a:extLst>
              <a:ext uri="{FF2B5EF4-FFF2-40B4-BE49-F238E27FC236}">
                <a16:creationId xmlns:a16="http://schemas.microsoft.com/office/drawing/2014/main" xmlns="" id="{000AAEFA-845F-4D20-83F1-392217214F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Tree>
    <p:extLst>
      <p:ext uri="{BB962C8B-B14F-4D97-AF65-F5344CB8AC3E}">
        <p14:creationId xmlns:p14="http://schemas.microsoft.com/office/powerpoint/2010/main" val="220439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12" y="58934"/>
            <a:ext cx="4839451" cy="948932"/>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61412" y="1644316"/>
            <a:ext cx="6735176" cy="7440750"/>
          </a:xfrm>
        </p:spPr>
        <p:txBody>
          <a:bodyPr>
            <a:normAutofit/>
          </a:bodyPr>
          <a:lstStyle>
            <a:lvl1pPr>
              <a:defRPr sz="18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a:extLst>
              <a:ext uri="{FF2B5EF4-FFF2-40B4-BE49-F238E27FC236}">
                <a16:creationId xmlns:a16="http://schemas.microsoft.com/office/drawing/2014/main" xmlns="" id="{B3A5F085-DE57-4699-9E31-D33C00BB33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
        <p:nvSpPr>
          <p:cNvPr id="13" name="Text Placeholder 12">
            <a:extLst>
              <a:ext uri="{FF2B5EF4-FFF2-40B4-BE49-F238E27FC236}">
                <a16:creationId xmlns:a16="http://schemas.microsoft.com/office/drawing/2014/main" xmlns="" id="{617517E9-B3AB-4C71-8F77-6C409B25FCDB}"/>
              </a:ext>
            </a:extLst>
          </p:cNvPr>
          <p:cNvSpPr>
            <a:spLocks noGrp="1"/>
          </p:cNvSpPr>
          <p:nvPr>
            <p:ph type="body" sz="quarter" idx="13"/>
          </p:nvPr>
        </p:nvSpPr>
        <p:spPr>
          <a:xfrm>
            <a:off x="61411" y="1066800"/>
            <a:ext cx="6735177" cy="518582"/>
          </a:xfrm>
        </p:spPr>
        <p:txBody>
          <a:bodyPr>
            <a:noAutofit/>
          </a:bodyPr>
          <a:lstStyle>
            <a:lvl1pPr marL="0" indent="0">
              <a:buNone/>
              <a:defRPr sz="1400"/>
            </a:lvl1pPr>
            <a:lvl2pPr marL="342900" indent="0">
              <a:buNone/>
              <a:defRPr sz="1100"/>
            </a:lvl2pPr>
            <a:lvl3pPr marL="685800" indent="0">
              <a:buNone/>
              <a:defRPr sz="1050"/>
            </a:lvl3pPr>
            <a:lvl4pPr marL="1028700" indent="0">
              <a:buNone/>
              <a:defRPr sz="1000"/>
            </a:lvl4pPr>
            <a:lvl5pPr marL="1371600" indent="0">
              <a:buNone/>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0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1721BC-F329-4D29-B38C-594951DF1117}"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F1C3-A4FE-47DE-96CE-2708277BF6AE}" type="slidenum">
              <a:rPr lang="en-US" smtClean="0"/>
              <a:t>‹#›</a:t>
            </a:fld>
            <a:endParaRPr lang="en-US"/>
          </a:p>
        </p:txBody>
      </p:sp>
      <p:pic>
        <p:nvPicPr>
          <p:cNvPr id="7" name="Picture 6">
            <a:extLst>
              <a:ext uri="{FF2B5EF4-FFF2-40B4-BE49-F238E27FC236}">
                <a16:creationId xmlns:a16="http://schemas.microsoft.com/office/drawing/2014/main" xmlns="" id="{E53C09FA-2991-47D5-B283-B1B6C4BEC6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Tree>
    <p:extLst>
      <p:ext uri="{BB962C8B-B14F-4D97-AF65-F5344CB8AC3E}">
        <p14:creationId xmlns:p14="http://schemas.microsoft.com/office/powerpoint/2010/main" val="155384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1412" y="72190"/>
            <a:ext cx="4839451" cy="930442"/>
          </a:xfrm>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61411" y="1649550"/>
            <a:ext cx="3324727" cy="7422260"/>
          </a:xfrm>
        </p:spPr>
        <p:txBody>
          <a:bodyPr>
            <a:normAutofit/>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471862" y="1649550"/>
            <a:ext cx="3324725" cy="7422259"/>
          </a:xfrm>
        </p:spPr>
        <p:txBody>
          <a:bodyPr>
            <a:normAutofit/>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xmlns="" id="{E98452E6-EFC7-417F-9B59-24DCFB340A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
        <p:nvSpPr>
          <p:cNvPr id="9" name="Text Placeholder 12">
            <a:extLst>
              <a:ext uri="{FF2B5EF4-FFF2-40B4-BE49-F238E27FC236}">
                <a16:creationId xmlns:a16="http://schemas.microsoft.com/office/drawing/2014/main" xmlns="" id="{7D6AA5EB-6403-4E97-98EE-F9E8D19DC1AA}"/>
              </a:ext>
            </a:extLst>
          </p:cNvPr>
          <p:cNvSpPr>
            <a:spLocks noGrp="1"/>
          </p:cNvSpPr>
          <p:nvPr>
            <p:ph type="body" sz="quarter" idx="13"/>
          </p:nvPr>
        </p:nvSpPr>
        <p:spPr>
          <a:xfrm>
            <a:off x="61411" y="1066800"/>
            <a:ext cx="6735177" cy="518582"/>
          </a:xfrm>
        </p:spPr>
        <p:txBody>
          <a:bodyPr>
            <a:noAutofit/>
          </a:bodyPr>
          <a:lstStyle>
            <a:lvl1pPr marL="0" indent="0">
              <a:buNone/>
              <a:defRPr sz="1400"/>
            </a:lvl1pPr>
            <a:lvl2pPr marL="342900" indent="0">
              <a:buNone/>
              <a:defRPr sz="1100"/>
            </a:lvl2pPr>
            <a:lvl3pPr marL="685800" indent="0">
              <a:buNone/>
              <a:defRPr sz="1050"/>
            </a:lvl3pPr>
            <a:lvl4pPr marL="1028700" indent="0">
              <a:buNone/>
              <a:defRPr sz="1000"/>
            </a:lvl4pPr>
            <a:lvl5pPr marL="1371600" indent="0">
              <a:buNone/>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6080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61412" y="72190"/>
            <a:ext cx="4839451" cy="930442"/>
          </a:xfrm>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61411" y="1649550"/>
            <a:ext cx="2217989" cy="7422260"/>
          </a:xfrm>
        </p:spPr>
        <p:txBody>
          <a:bodyPr>
            <a:normAutofit/>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578597" y="1649550"/>
            <a:ext cx="2217990" cy="7422259"/>
          </a:xfrm>
        </p:spPr>
        <p:txBody>
          <a:bodyPr>
            <a:normAutofit/>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xmlns="" id="{E98452E6-EFC7-417F-9B59-24DCFB340A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
        <p:nvSpPr>
          <p:cNvPr id="9" name="Text Placeholder 12">
            <a:extLst>
              <a:ext uri="{FF2B5EF4-FFF2-40B4-BE49-F238E27FC236}">
                <a16:creationId xmlns:a16="http://schemas.microsoft.com/office/drawing/2014/main" xmlns="" id="{7D6AA5EB-6403-4E97-98EE-F9E8D19DC1AA}"/>
              </a:ext>
            </a:extLst>
          </p:cNvPr>
          <p:cNvSpPr>
            <a:spLocks noGrp="1"/>
          </p:cNvSpPr>
          <p:nvPr>
            <p:ph type="body" sz="quarter" idx="13"/>
          </p:nvPr>
        </p:nvSpPr>
        <p:spPr>
          <a:xfrm>
            <a:off x="61411" y="1066800"/>
            <a:ext cx="6735177" cy="518582"/>
          </a:xfrm>
        </p:spPr>
        <p:txBody>
          <a:bodyPr>
            <a:noAutofit/>
          </a:bodyPr>
          <a:lstStyle>
            <a:lvl1pPr marL="0" indent="0">
              <a:buNone/>
              <a:defRPr sz="1400"/>
            </a:lvl1pPr>
            <a:lvl2pPr marL="342900" indent="0">
              <a:buNone/>
              <a:defRPr sz="1100"/>
            </a:lvl2pPr>
            <a:lvl3pPr marL="685800" indent="0">
              <a:buNone/>
              <a:defRPr sz="1050"/>
            </a:lvl3pPr>
            <a:lvl4pPr marL="1028700" indent="0">
              <a:buNone/>
              <a:defRPr sz="1000"/>
            </a:lvl4pPr>
            <a:lvl5pPr marL="1371600" indent="0">
              <a:buNone/>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xmlns="" id="{1BC0B99D-2763-4DF9-BDDF-361115FDD0EF}"/>
              </a:ext>
            </a:extLst>
          </p:cNvPr>
          <p:cNvSpPr>
            <a:spLocks noGrp="1"/>
          </p:cNvSpPr>
          <p:nvPr>
            <p:ph sz="quarter" idx="14"/>
          </p:nvPr>
        </p:nvSpPr>
        <p:spPr>
          <a:xfrm>
            <a:off x="2320004" y="1649550"/>
            <a:ext cx="2217989" cy="7422258"/>
          </a:xfrm>
        </p:spPr>
        <p:txBody>
          <a:bodyPr>
            <a:normAutofit/>
          </a:bodyPr>
          <a:lstStyle>
            <a:lvl1pPr>
              <a:defRPr sz="18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849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1412" y="72191"/>
            <a:ext cx="4839451" cy="930441"/>
          </a:xfrm>
        </p:spPr>
        <p:txBody>
          <a:bodyPr>
            <a:noAutofit/>
          </a:bodyPr>
          <a:lstStyle>
            <a:lvl1pPr>
              <a:defRPr sz="2800"/>
            </a:lvl1pPr>
          </a:lstStyle>
          <a:p>
            <a:r>
              <a:rPr lang="en-US" dirty="0"/>
              <a:t>Click to edit Master title style</a:t>
            </a:r>
          </a:p>
        </p:txBody>
      </p:sp>
      <p:pic>
        <p:nvPicPr>
          <p:cNvPr id="6" name="Picture 5">
            <a:extLst>
              <a:ext uri="{FF2B5EF4-FFF2-40B4-BE49-F238E27FC236}">
                <a16:creationId xmlns:a16="http://schemas.microsoft.com/office/drawing/2014/main" xmlns="" id="{9B08FC54-C23D-4351-9DDC-629023D6FE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Tree>
    <p:extLst>
      <p:ext uri="{BB962C8B-B14F-4D97-AF65-F5344CB8AC3E}">
        <p14:creationId xmlns:p14="http://schemas.microsoft.com/office/powerpoint/2010/main" val="3735895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DB1E0C0-A650-4899-A970-F160A70AC3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Tree>
    <p:extLst>
      <p:ext uri="{BB962C8B-B14F-4D97-AF65-F5344CB8AC3E}">
        <p14:creationId xmlns:p14="http://schemas.microsoft.com/office/powerpoint/2010/main" val="44137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31721BC-F329-4D29-B38C-594951DF1117}" type="datetimeFigureOut">
              <a:rPr lang="en-US" smtClean="0"/>
              <a:t>8/21/2019</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206F1C3-A4FE-47DE-96CE-2708277BF6AE}" type="slidenum">
              <a:rPr lang="en-US" smtClean="0"/>
              <a:t>‹#›</a:t>
            </a:fld>
            <a:endParaRPr lang="en-US"/>
          </a:p>
        </p:txBody>
      </p:sp>
    </p:spTree>
    <p:extLst>
      <p:ext uri="{BB962C8B-B14F-4D97-AF65-F5344CB8AC3E}">
        <p14:creationId xmlns:p14="http://schemas.microsoft.com/office/powerpoint/2010/main" val="29420714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85" r:id="rId5"/>
    <p:sldLayoutId id="2147483678" r:id="rId6"/>
    <p:sldLayoutId id="2147483679"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A6382F1-3CEB-47CC-82B6-24D26298AE59}"/>
              </a:ext>
            </a:extLst>
          </p:cNvPr>
          <p:cNvSpPr>
            <a:spLocks noGrp="1"/>
          </p:cNvSpPr>
          <p:nvPr>
            <p:ph type="title"/>
          </p:nvPr>
        </p:nvSpPr>
        <p:spPr>
          <a:xfrm>
            <a:off x="61412" y="72190"/>
            <a:ext cx="4839451" cy="789456"/>
          </a:xfrm>
        </p:spPr>
        <p:txBody>
          <a:bodyPr>
            <a:noAutofit/>
          </a:bodyPr>
          <a:lstStyle/>
          <a:p>
            <a:r>
              <a:rPr lang="en-GB" sz="2000" b="1" dirty="0"/>
              <a:t>Spectrum of 192 symptomatically diagnosed Lysosomal storage disorder patients in India </a:t>
            </a:r>
            <a:endParaRPr lang="en-GB" sz="2000" dirty="0"/>
          </a:p>
        </p:txBody>
      </p:sp>
      <p:sp>
        <p:nvSpPr>
          <p:cNvPr id="8" name="Content Placeholder 7">
            <a:extLst>
              <a:ext uri="{FF2B5EF4-FFF2-40B4-BE49-F238E27FC236}">
                <a16:creationId xmlns:a16="http://schemas.microsoft.com/office/drawing/2014/main" xmlns="" id="{CAC1C4B8-9528-40A8-8E2F-8B779534AACA}"/>
              </a:ext>
            </a:extLst>
          </p:cNvPr>
          <p:cNvSpPr>
            <a:spLocks noGrp="1"/>
          </p:cNvSpPr>
          <p:nvPr>
            <p:ph sz="half" idx="1"/>
          </p:nvPr>
        </p:nvSpPr>
        <p:spPr>
          <a:xfrm>
            <a:off x="61411" y="2145323"/>
            <a:ext cx="3278689" cy="6926485"/>
          </a:xfrm>
        </p:spPr>
        <p:txBody>
          <a:bodyPr>
            <a:normAutofit lnSpcReduction="10000"/>
          </a:bodyPr>
          <a:lstStyle/>
          <a:p>
            <a:pPr algn="just"/>
            <a:r>
              <a:rPr lang="en-US" sz="1200" b="1" dirty="0"/>
              <a:t>Introduction</a:t>
            </a:r>
            <a:r>
              <a:rPr lang="en-US" sz="1200" dirty="0"/>
              <a:t> </a:t>
            </a:r>
            <a:r>
              <a:rPr lang="en-GB" sz="1200" dirty="0"/>
              <a:t>Lysosomal storage disorders (LSD) include approximately 55+ different diseases with a combined incidence of 1:1,500 to 1:7,000 births. The majority of these are inherited in an autosomal recessive manner, with the exceptions of Fabry, Hunter and Danon diseases which are X linked. </a:t>
            </a:r>
          </a:p>
          <a:p>
            <a:pPr algn="just"/>
            <a:r>
              <a:rPr lang="en-US" sz="1200" b="1" dirty="0"/>
              <a:t>Objectives</a:t>
            </a:r>
            <a:r>
              <a:rPr lang="en-US" sz="1200" dirty="0"/>
              <a:t> </a:t>
            </a:r>
            <a:r>
              <a:rPr lang="en-GB" sz="1200" dirty="0"/>
              <a:t>To elucidate the clinical, biochemical and mutation spectrum in Indian patients with LSDs. </a:t>
            </a:r>
            <a:endParaRPr lang="en-US" sz="1200" dirty="0"/>
          </a:p>
          <a:p>
            <a:pPr algn="just"/>
            <a:r>
              <a:rPr lang="en-US" sz="1200" dirty="0"/>
              <a:t>Methods </a:t>
            </a:r>
            <a:r>
              <a:rPr lang="en-GB" sz="1200" dirty="0"/>
              <a:t>This study is a retrospective study, carried out over a period of 8 years from 2011 to 2018. Most common phenotypes for referral included coarse facies, short stature, dysostosis-multiplex, corneal clouding, hepato-splenomegaly, delayed development, cherry red spots, and neurological involvement such as developmental delay, autistic spectrum disorders, behavioural problems and seizures. Biochemical investigations included urine GAG analysis, MPS Electrophoresis, oligo-saccharides, leukocyte enzymes, Chito-</a:t>
            </a:r>
            <a:r>
              <a:rPr lang="en-GB" sz="1200" dirty="0" err="1"/>
              <a:t>triosidase</a:t>
            </a:r>
            <a:r>
              <a:rPr lang="en-GB" sz="1200" dirty="0"/>
              <a:t> and CCL18. Molecular analyses were performed at Centogene AG, Germany. </a:t>
            </a:r>
            <a:endParaRPr lang="en-US" sz="1200" dirty="0"/>
          </a:p>
          <a:p>
            <a:pPr algn="just"/>
            <a:r>
              <a:rPr lang="en-US" sz="1200" b="1" dirty="0"/>
              <a:t>Results</a:t>
            </a:r>
            <a:r>
              <a:rPr lang="en-US" sz="1200" dirty="0"/>
              <a:t> Of </a:t>
            </a:r>
            <a:r>
              <a:rPr lang="en-GB" sz="1200" dirty="0"/>
              <a:t>458 subjects suspected with LSD, 192 were confirmed by DNA studies to have LSD. In our cohort the five most prevalent LSDs were Gaucher disease (34), MPS IV-A (23), Niemann Pick A/B (21), NPS (18) and MLD (16). We did not find subject with MPS IV-B, MPS VII or Farber disease so far. MPS III (20) also forms a large part of this Cohort. </a:t>
            </a:r>
          </a:p>
          <a:p>
            <a:pPr algn="just"/>
            <a:r>
              <a:rPr lang="en-GB" sz="1200" dirty="0"/>
              <a:t>Interestingly two of the suspected Gaucher turned out to be Niemann pick C. </a:t>
            </a:r>
          </a:p>
          <a:p>
            <a:pPr algn="just"/>
            <a:r>
              <a:rPr lang="en-GB" sz="1200" dirty="0"/>
              <a:t>Out of 31 suspected MLD, 16 subjects had homozygous or compound heterozygous mutations, two had genetically confirmed pseudo-deficiency, and this pseudo-deficiency was responsible for low enzyme activity; two  had only one mutation identified.  </a:t>
            </a:r>
            <a:endParaRPr lang="en-US" sz="1200" dirty="0"/>
          </a:p>
        </p:txBody>
      </p:sp>
      <p:sp>
        <p:nvSpPr>
          <p:cNvPr id="9" name="Content Placeholder 8">
            <a:extLst>
              <a:ext uri="{FF2B5EF4-FFF2-40B4-BE49-F238E27FC236}">
                <a16:creationId xmlns:a16="http://schemas.microsoft.com/office/drawing/2014/main" xmlns="" id="{B27F6235-4B35-48C6-A73D-2E32354F28DB}"/>
              </a:ext>
            </a:extLst>
          </p:cNvPr>
          <p:cNvSpPr>
            <a:spLocks noGrp="1"/>
          </p:cNvSpPr>
          <p:nvPr>
            <p:ph sz="half" idx="2"/>
          </p:nvPr>
        </p:nvSpPr>
        <p:spPr>
          <a:xfrm>
            <a:off x="3384550" y="1846384"/>
            <a:ext cx="3412037" cy="7225425"/>
          </a:xfrm>
        </p:spPr>
        <p:txBody>
          <a:bodyPr>
            <a:normAutofit/>
          </a:bodyPr>
          <a:lstStyle/>
          <a:p>
            <a:r>
              <a:rPr lang="en-GB" sz="2700" dirty="0"/>
              <a:t> </a:t>
            </a:r>
            <a:endParaRPr lang="en-US" sz="2700" dirty="0"/>
          </a:p>
          <a:p>
            <a:endParaRPr lang="en-US" sz="2400" dirty="0"/>
          </a:p>
          <a:p>
            <a:endParaRPr lang="en-US" sz="2700" b="1" dirty="0"/>
          </a:p>
          <a:p>
            <a:endParaRPr lang="en-US" sz="2700" b="1" dirty="0"/>
          </a:p>
          <a:p>
            <a:endParaRPr lang="en-US" sz="2700" b="1" dirty="0"/>
          </a:p>
          <a:p>
            <a:endParaRPr lang="en-US" sz="2700" b="1" dirty="0"/>
          </a:p>
          <a:p>
            <a:pPr algn="just"/>
            <a:r>
              <a:rPr lang="en-US" sz="1200" b="1" dirty="0"/>
              <a:t>Discussion &amp; Conclusion </a:t>
            </a:r>
            <a:r>
              <a:rPr lang="en-GB" sz="1200" dirty="0"/>
              <a:t>In certain parts of India, the incidence of consanguinity is high (approx. 35-39%) and we find higher incidence of some LSDs, e.g. Gaucher, Niemann Pick Type A/B and C</a:t>
            </a:r>
            <a:r>
              <a:rPr lang="en-GB" sz="1200"/>
              <a:t>, MPS </a:t>
            </a:r>
            <a:r>
              <a:rPr lang="en-GB" sz="1200" dirty="0"/>
              <a:t>of </a:t>
            </a:r>
            <a:r>
              <a:rPr lang="en-GB" sz="1200"/>
              <a:t>various types and NCL. </a:t>
            </a:r>
            <a:r>
              <a:rPr lang="en-GB" sz="1200" dirty="0"/>
              <a:t>In absence of NBS for LSD, its difficult to guess the true incidence. Unfortunately, the therapeutic options are limited as ERT and SRT are not easily available. However, diagnosis of LSD at least helps us in Genetic counselling and prenatal diagnosis. Some of the MPS III children are being treated with genistein. </a:t>
            </a:r>
            <a:endParaRPr lang="en-US" sz="1200" dirty="0"/>
          </a:p>
          <a:p>
            <a:pPr algn="just"/>
            <a:r>
              <a:rPr lang="en-US" sz="1300" b="1" dirty="0"/>
              <a:t>References:</a:t>
            </a:r>
          </a:p>
          <a:p>
            <a:pPr algn="just"/>
            <a:r>
              <a:rPr lang="en-GB" sz="1200" dirty="0"/>
              <a:t>1. Prashant K. Verma, Prajnya Ranganath, Ashwin B. Dalal, Shubha R. Phadke, Spectrum of lysosomal storage disorders at a medical genetics centre in Northern India:.</a:t>
            </a:r>
          </a:p>
          <a:p>
            <a:pPr lvl="0" algn="just" fontAlgn="ctr"/>
            <a:r>
              <a:rPr lang="en-GB" sz="1200" dirty="0"/>
              <a:t>2. Hollak CEM, Wijburg FA, Treatment of lysosomal storage disorders: successes and challenges, JIMD (2014) 37:587-598.</a:t>
            </a:r>
          </a:p>
          <a:p>
            <a:pPr lvl="0" algn="just" fontAlgn="ctr"/>
            <a:r>
              <a:rPr lang="en-GB" sz="1200" dirty="0"/>
              <a:t>Funding :- None </a:t>
            </a:r>
            <a:endParaRPr lang="en-US" sz="1200" dirty="0"/>
          </a:p>
        </p:txBody>
      </p:sp>
      <p:sp>
        <p:nvSpPr>
          <p:cNvPr id="10" name="Text Placeholder 9">
            <a:extLst>
              <a:ext uri="{FF2B5EF4-FFF2-40B4-BE49-F238E27FC236}">
                <a16:creationId xmlns:a16="http://schemas.microsoft.com/office/drawing/2014/main" xmlns="" id="{033C7B47-299C-43AF-8B8D-3E8870C6EF9C}"/>
              </a:ext>
            </a:extLst>
          </p:cNvPr>
          <p:cNvSpPr>
            <a:spLocks noGrp="1"/>
          </p:cNvSpPr>
          <p:nvPr>
            <p:ph type="body" sz="quarter" idx="13"/>
          </p:nvPr>
        </p:nvSpPr>
        <p:spPr>
          <a:xfrm>
            <a:off x="61411" y="1002323"/>
            <a:ext cx="6735177" cy="1002323"/>
          </a:xfrm>
        </p:spPr>
        <p:txBody>
          <a:bodyPr/>
          <a:lstStyle/>
          <a:p>
            <a:r>
              <a:rPr lang="en-US" dirty="0"/>
              <a:t>Jalan A </a:t>
            </a:r>
            <a:r>
              <a:rPr lang="en-US" dirty="0" smtClean="0"/>
              <a:t>B, </a:t>
            </a:r>
            <a:r>
              <a:rPr lang="en-US" dirty="0" err="1"/>
              <a:t>Gaikwad</a:t>
            </a:r>
            <a:r>
              <a:rPr lang="en-US" dirty="0"/>
              <a:t> G </a:t>
            </a:r>
            <a:r>
              <a:rPr lang="en-US" dirty="0" smtClean="0"/>
              <a:t>S, </a:t>
            </a:r>
            <a:r>
              <a:rPr lang="en-US" dirty="0" err="1"/>
              <a:t>Nalband</a:t>
            </a:r>
            <a:r>
              <a:rPr lang="en-US" dirty="0"/>
              <a:t> S </a:t>
            </a:r>
            <a:r>
              <a:rPr lang="en-US" dirty="0" smtClean="0"/>
              <a:t>I, </a:t>
            </a:r>
            <a:r>
              <a:rPr lang="en-US" dirty="0"/>
              <a:t>Jalan R </a:t>
            </a:r>
            <a:r>
              <a:rPr lang="en-US" dirty="0" smtClean="0"/>
              <a:t>A, </a:t>
            </a:r>
            <a:r>
              <a:rPr lang="en-US" dirty="0" err="1"/>
              <a:t>Borugale</a:t>
            </a:r>
            <a:r>
              <a:rPr lang="en-US" dirty="0"/>
              <a:t> M </a:t>
            </a:r>
            <a:r>
              <a:rPr lang="en-US" dirty="0" smtClean="0"/>
              <a:t>A, </a:t>
            </a:r>
            <a:r>
              <a:rPr lang="en-US" dirty="0" err="1"/>
              <a:t>Yadav</a:t>
            </a:r>
            <a:r>
              <a:rPr lang="en-US" dirty="0"/>
              <a:t> N </a:t>
            </a:r>
            <a:r>
              <a:rPr lang="en-US" dirty="0" smtClean="0"/>
              <a:t>R, </a:t>
            </a:r>
            <a:r>
              <a:rPr lang="en-US" dirty="0" err="1"/>
              <a:t>Nandgaonkar</a:t>
            </a:r>
            <a:r>
              <a:rPr lang="en-US" dirty="0"/>
              <a:t> P </a:t>
            </a:r>
            <a:r>
              <a:rPr lang="en-US" dirty="0" smtClean="0"/>
              <a:t>D, </a:t>
            </a:r>
            <a:r>
              <a:rPr lang="en-US" dirty="0" err="1"/>
              <a:t>Mohokar</a:t>
            </a:r>
            <a:r>
              <a:rPr lang="en-US" dirty="0"/>
              <a:t> P </a:t>
            </a:r>
            <a:r>
              <a:rPr lang="en-US" dirty="0" smtClean="0"/>
              <a:t>V, </a:t>
            </a:r>
            <a:r>
              <a:rPr lang="en-US" dirty="0" err="1" smtClean="0"/>
              <a:t>Kolape</a:t>
            </a:r>
            <a:r>
              <a:rPr lang="en-US" dirty="0" smtClean="0"/>
              <a:t> </a:t>
            </a:r>
            <a:r>
              <a:rPr lang="en-US" dirty="0"/>
              <a:t>S </a:t>
            </a:r>
            <a:r>
              <a:rPr lang="en-US" dirty="0" smtClean="0"/>
              <a:t>R, </a:t>
            </a:r>
            <a:r>
              <a:rPr lang="en-US" dirty="0"/>
              <a:t>Kudalkar K </a:t>
            </a:r>
            <a:r>
              <a:rPr lang="en-US" dirty="0" smtClean="0"/>
              <a:t>V</a:t>
            </a:r>
            <a:endParaRPr lang="en-US" baseline="30000" dirty="0" smtClean="0"/>
          </a:p>
          <a:p>
            <a:r>
              <a:rPr lang="en-US" sz="1400" dirty="0" err="1" smtClean="0"/>
              <a:t>Navi</a:t>
            </a:r>
            <a:r>
              <a:rPr lang="en-US" sz="1400" dirty="0" smtClean="0"/>
              <a:t> </a:t>
            </a:r>
            <a:r>
              <a:rPr lang="en-US" sz="1400" dirty="0"/>
              <a:t>Mumbai Institute of </a:t>
            </a:r>
            <a:r>
              <a:rPr lang="en-US" sz="1400" dirty="0" smtClean="0"/>
              <a:t>Research </a:t>
            </a:r>
            <a:r>
              <a:rPr lang="en-US" sz="1400" dirty="0"/>
              <a:t>In mental and Neurological </a:t>
            </a:r>
            <a:r>
              <a:rPr lang="en-US" sz="1400" dirty="0" smtClean="0"/>
              <a:t>Handicap (NIRMAN), </a:t>
            </a:r>
            <a:r>
              <a:rPr lang="en-US" sz="1400" dirty="0" err="1" smtClean="0"/>
              <a:t>Navi</a:t>
            </a:r>
            <a:r>
              <a:rPr lang="en-US" sz="1400" dirty="0" smtClean="0"/>
              <a:t> Mumbai, India</a:t>
            </a:r>
            <a:endParaRPr lang="en-US" sz="1400" dirty="0"/>
          </a:p>
        </p:txBody>
      </p:sp>
      <p:graphicFrame>
        <p:nvGraphicFramePr>
          <p:cNvPr id="14" name="Chart 13">
            <a:extLst>
              <a:ext uri="{FF2B5EF4-FFF2-40B4-BE49-F238E27FC236}">
                <a16:creationId xmlns:a16="http://schemas.microsoft.com/office/drawing/2014/main" xmlns="" id="{00000000-0008-0000-0000-000003000000}"/>
              </a:ext>
            </a:extLst>
          </p:cNvPr>
          <p:cNvGraphicFramePr>
            <a:graphicFrameLocks/>
          </p:cNvGraphicFramePr>
          <p:nvPr>
            <p:extLst>
              <p:ext uri="{D42A27DB-BD31-4B8C-83A1-F6EECF244321}">
                <p14:modId xmlns:p14="http://schemas.microsoft.com/office/powerpoint/2010/main" val="2575929525"/>
              </p:ext>
            </p:extLst>
          </p:nvPr>
        </p:nvGraphicFramePr>
        <p:xfrm>
          <a:off x="3340100" y="2004646"/>
          <a:ext cx="3456487" cy="24266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82408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TotalTime>
  <Words>476</Words>
  <Application>Microsoft Office PowerPoint</Application>
  <PresentationFormat>On-screen Show (4:3)</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Spectrum of 192 symptomatically diagnosed Lysosomal storage disorder patients in India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Löbker</dc:creator>
  <cp:lastModifiedBy>admin</cp:lastModifiedBy>
  <cp:revision>27</cp:revision>
  <cp:lastPrinted>2019-08-08T04:24:05Z</cp:lastPrinted>
  <dcterms:created xsi:type="dcterms:W3CDTF">2019-07-15T18:11:53Z</dcterms:created>
  <dcterms:modified xsi:type="dcterms:W3CDTF">2019-08-21T05:13:44Z</dcterms:modified>
</cp:coreProperties>
</file>